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7"/>
  </p:notesMasterIdLst>
  <p:sldIdLst>
    <p:sldId id="256" r:id="rId2"/>
    <p:sldId id="258" r:id="rId3"/>
    <p:sldId id="347" r:id="rId4"/>
    <p:sldId id="260" r:id="rId5"/>
    <p:sldId id="348" r:id="rId6"/>
    <p:sldId id="350" r:id="rId7"/>
    <p:sldId id="292" r:id="rId8"/>
    <p:sldId id="349" r:id="rId9"/>
    <p:sldId id="360" r:id="rId10"/>
    <p:sldId id="364" r:id="rId11"/>
    <p:sldId id="351" r:id="rId12"/>
    <p:sldId id="352" r:id="rId13"/>
    <p:sldId id="353" r:id="rId14"/>
    <p:sldId id="354" r:id="rId15"/>
    <p:sldId id="355" r:id="rId16"/>
    <p:sldId id="358" r:id="rId17"/>
    <p:sldId id="365" r:id="rId18"/>
    <p:sldId id="366" r:id="rId19"/>
    <p:sldId id="359" r:id="rId20"/>
    <p:sldId id="361" r:id="rId21"/>
    <p:sldId id="362" r:id="rId22"/>
    <p:sldId id="363" r:id="rId23"/>
    <p:sldId id="356" r:id="rId24"/>
    <p:sldId id="357" r:id="rId25"/>
    <p:sldId id="280" r:id="rId26"/>
  </p:sldIdLst>
  <p:sldSz cx="9144000" cy="5143500" type="screen16x9"/>
  <p:notesSz cx="6858000" cy="9144000"/>
  <p:embeddedFontLst>
    <p:embeddedFont>
      <p:font typeface="DM Sans" pitchFamily="2" charset="0"/>
      <p:regular r:id="rId28"/>
      <p:bold r:id="rId29"/>
      <p:italic r:id="rId30"/>
      <p:boldItalic r:id="rId31"/>
    </p:embeddedFont>
    <p:embeddedFont>
      <p:font typeface="Poppins"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4D51D-60BF-439F-B30A-0E01ED649720}">
  <a:tblStyle styleId="{4974D51D-60BF-439F-B30A-0E01ED6497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53" autoAdjust="0"/>
  </p:normalViewPr>
  <p:slideViewPr>
    <p:cSldViewPr snapToGrid="0">
      <p:cViewPr varScale="1">
        <p:scale>
          <a:sx n="97" d="100"/>
          <a:sy n="97"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977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054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48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0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77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56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70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25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41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23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34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108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69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6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94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11078e3eb0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2" name="Google Shape;2892;g11078e3eb0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31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166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11078e3eb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11078e3eb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76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7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2422"/>
        <p:cNvGrpSpPr/>
        <p:nvPr/>
      </p:nvGrpSpPr>
      <p:grpSpPr>
        <a:xfrm>
          <a:off x="0" y="0"/>
          <a:ext cx="0" cy="0"/>
          <a:chOff x="0" y="0"/>
          <a:chExt cx="0" cy="0"/>
        </a:xfrm>
      </p:grpSpPr>
      <p:grpSp>
        <p:nvGrpSpPr>
          <p:cNvPr id="2423" name="Google Shape;2423;p52"/>
          <p:cNvGrpSpPr/>
          <p:nvPr/>
        </p:nvGrpSpPr>
        <p:grpSpPr>
          <a:xfrm>
            <a:off x="5942652" y="1337208"/>
            <a:ext cx="3201535" cy="3808729"/>
            <a:chOff x="5588175" y="1772375"/>
            <a:chExt cx="1282050" cy="1525200"/>
          </a:xfrm>
        </p:grpSpPr>
        <p:sp>
          <p:nvSpPr>
            <p:cNvPr id="2424" name="Google Shape;2424;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52"/>
          <p:cNvGrpSpPr/>
          <p:nvPr/>
        </p:nvGrpSpPr>
        <p:grpSpPr>
          <a:xfrm flipH="1">
            <a:off x="2" y="1337208"/>
            <a:ext cx="3201535" cy="3808729"/>
            <a:chOff x="5588175" y="1772375"/>
            <a:chExt cx="1282050" cy="1525200"/>
          </a:xfrm>
        </p:grpSpPr>
        <p:sp>
          <p:nvSpPr>
            <p:cNvPr id="2445" name="Google Shape;2445;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2465"/>
        <p:cNvGrpSpPr/>
        <p:nvPr/>
      </p:nvGrpSpPr>
      <p:grpSpPr>
        <a:xfrm>
          <a:off x="0" y="0"/>
          <a:ext cx="0" cy="0"/>
          <a:chOff x="0" y="0"/>
          <a:chExt cx="0" cy="0"/>
        </a:xfrm>
      </p:grpSpPr>
      <p:grpSp>
        <p:nvGrpSpPr>
          <p:cNvPr id="2466" name="Google Shape;2466;p53"/>
          <p:cNvGrpSpPr/>
          <p:nvPr/>
        </p:nvGrpSpPr>
        <p:grpSpPr>
          <a:xfrm rot="10800000">
            <a:off x="6601605" y="2277807"/>
            <a:ext cx="2542400" cy="2865695"/>
            <a:chOff x="551550" y="1218425"/>
            <a:chExt cx="1388000" cy="1564500"/>
          </a:xfrm>
        </p:grpSpPr>
        <p:sp>
          <p:nvSpPr>
            <p:cNvPr id="2467" name="Google Shape;2467;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53"/>
          <p:cNvGrpSpPr/>
          <p:nvPr/>
        </p:nvGrpSpPr>
        <p:grpSpPr>
          <a:xfrm>
            <a:off x="5" y="-43"/>
            <a:ext cx="2542400" cy="2865695"/>
            <a:chOff x="551550" y="1218425"/>
            <a:chExt cx="1388000" cy="1564500"/>
          </a:xfrm>
        </p:grpSpPr>
        <p:sp>
          <p:nvSpPr>
            <p:cNvPr id="2485" name="Google Shape;2485;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38">
    <p:spTree>
      <p:nvGrpSpPr>
        <p:cNvPr id="1" name="Shape 2502"/>
        <p:cNvGrpSpPr/>
        <p:nvPr/>
      </p:nvGrpSpPr>
      <p:grpSpPr>
        <a:xfrm>
          <a:off x="0" y="0"/>
          <a:ext cx="0" cy="0"/>
          <a:chOff x="0" y="0"/>
          <a:chExt cx="0" cy="0"/>
        </a:xfrm>
      </p:grpSpPr>
      <p:grpSp>
        <p:nvGrpSpPr>
          <p:cNvPr id="2503" name="Google Shape;2503;p54"/>
          <p:cNvGrpSpPr/>
          <p:nvPr/>
        </p:nvGrpSpPr>
        <p:grpSpPr>
          <a:xfrm>
            <a:off x="7202889" y="-21"/>
            <a:ext cx="1941158" cy="5143486"/>
            <a:chOff x="2771175" y="2473050"/>
            <a:chExt cx="613475" cy="1625525"/>
          </a:xfrm>
        </p:grpSpPr>
        <p:sp>
          <p:nvSpPr>
            <p:cNvPr id="2504" name="Google Shape;2504;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4"/>
          <p:cNvGrpSpPr/>
          <p:nvPr/>
        </p:nvGrpSpPr>
        <p:grpSpPr>
          <a:xfrm flipH="1">
            <a:off x="-61" y="-21"/>
            <a:ext cx="1941158" cy="5143486"/>
            <a:chOff x="2771175" y="2473050"/>
            <a:chExt cx="613475" cy="1625525"/>
          </a:xfrm>
        </p:grpSpPr>
        <p:sp>
          <p:nvSpPr>
            <p:cNvPr id="2520" name="Google Shape;2520;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5">
  <p:cSld name="CUSTOM_39">
    <p:spTree>
      <p:nvGrpSpPr>
        <p:cNvPr id="1" name="Shape 2535"/>
        <p:cNvGrpSpPr/>
        <p:nvPr/>
      </p:nvGrpSpPr>
      <p:grpSpPr>
        <a:xfrm>
          <a:off x="0" y="0"/>
          <a:ext cx="0" cy="0"/>
          <a:chOff x="0" y="0"/>
          <a:chExt cx="0" cy="0"/>
        </a:xfrm>
      </p:grpSpPr>
      <p:grpSp>
        <p:nvGrpSpPr>
          <p:cNvPr id="2536" name="Google Shape;2536;p55"/>
          <p:cNvGrpSpPr/>
          <p:nvPr/>
        </p:nvGrpSpPr>
        <p:grpSpPr>
          <a:xfrm rot="10800000" flipH="1">
            <a:off x="-13" y="7"/>
            <a:ext cx="9142584" cy="1688125"/>
            <a:chOff x="410450" y="2958175"/>
            <a:chExt cx="1976775" cy="365000"/>
          </a:xfrm>
        </p:grpSpPr>
        <p:sp>
          <p:nvSpPr>
            <p:cNvPr id="2537" name="Google Shape;2537;p55"/>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55"/>
          <p:cNvGrpSpPr/>
          <p:nvPr/>
        </p:nvGrpSpPr>
        <p:grpSpPr>
          <a:xfrm rot="5400000">
            <a:off x="-12101" y="3134994"/>
            <a:ext cx="2020446" cy="1996256"/>
            <a:chOff x="3884100" y="2447750"/>
            <a:chExt cx="843575" cy="833475"/>
          </a:xfrm>
        </p:grpSpPr>
        <p:sp>
          <p:nvSpPr>
            <p:cNvPr id="2565" name="Google Shape;2565;p5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3937550" y="848575"/>
            <a:ext cx="12690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grpSp>
        <p:nvGrpSpPr>
          <p:cNvPr id="304" name="Google Shape;304;p9"/>
          <p:cNvGrpSpPr/>
          <p:nvPr/>
        </p:nvGrpSpPr>
        <p:grpSpPr>
          <a:xfrm rot="-5400000">
            <a:off x="6974004" y="247965"/>
            <a:ext cx="2417593" cy="1922156"/>
            <a:chOff x="5005075" y="2239400"/>
            <a:chExt cx="749525" cy="595925"/>
          </a:xfrm>
        </p:grpSpPr>
        <p:sp>
          <p:nvSpPr>
            <p:cNvPr id="305" name="Google Shape;305;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rot="5400000" flipH="1">
            <a:off x="-247746" y="247965"/>
            <a:ext cx="2417593" cy="1922156"/>
            <a:chOff x="5005075" y="2239400"/>
            <a:chExt cx="749525" cy="595925"/>
          </a:xfrm>
        </p:grpSpPr>
        <p:sp>
          <p:nvSpPr>
            <p:cNvPr id="320" name="Google Shape;320;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9"/>
          <p:cNvSpPr/>
          <p:nvPr/>
        </p:nvSpPr>
        <p:spPr>
          <a:xfrm>
            <a:off x="1176750" y="2111725"/>
            <a:ext cx="6790500" cy="1978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 name="Google Shape;335;p9"/>
          <p:cNvGrpSpPr/>
          <p:nvPr/>
        </p:nvGrpSpPr>
        <p:grpSpPr>
          <a:xfrm>
            <a:off x="-13" y="3455220"/>
            <a:ext cx="9142584" cy="1688125"/>
            <a:chOff x="410450" y="2958175"/>
            <a:chExt cx="1976775" cy="365000"/>
          </a:xfrm>
        </p:grpSpPr>
        <p:sp>
          <p:nvSpPr>
            <p:cNvPr id="336" name="Google Shape;336;p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9"/>
          <p:cNvSpPr/>
          <p:nvPr/>
        </p:nvSpPr>
        <p:spPr>
          <a:xfrm>
            <a:off x="1176850" y="897250"/>
            <a:ext cx="6790500" cy="997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9"/>
          <p:cNvSpPr txBox="1">
            <a:spLocks noGrp="1"/>
          </p:cNvSpPr>
          <p:nvPr>
            <p:ph type="title"/>
          </p:nvPr>
        </p:nvSpPr>
        <p:spPr>
          <a:xfrm>
            <a:off x="2100725" y="964099"/>
            <a:ext cx="4942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5" name="Google Shape;365;p9"/>
          <p:cNvSpPr txBox="1">
            <a:spLocks noGrp="1"/>
          </p:cNvSpPr>
          <p:nvPr>
            <p:ph type="subTitle" idx="1"/>
          </p:nvPr>
        </p:nvSpPr>
        <p:spPr>
          <a:xfrm>
            <a:off x="1663800" y="2426675"/>
            <a:ext cx="581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6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8" name="Google Shape;508;p13"/>
          <p:cNvSpPr txBox="1">
            <a:spLocks noGrp="1"/>
          </p:cNvSpPr>
          <p:nvPr>
            <p:ph type="subTitle" idx="1"/>
          </p:nvPr>
        </p:nvSpPr>
        <p:spPr>
          <a:xfrm>
            <a:off x="1662252" y="2029469"/>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9" name="Google Shape;509;p13"/>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0" name="Google Shape;510;p13"/>
          <p:cNvSpPr txBox="1">
            <a:spLocks noGrp="1"/>
          </p:cNvSpPr>
          <p:nvPr>
            <p:ph type="subTitle" idx="4"/>
          </p:nvPr>
        </p:nvSpPr>
        <p:spPr>
          <a:xfrm>
            <a:off x="5690952" y="202946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2" name="Google Shape;512;p13"/>
          <p:cNvSpPr txBox="1">
            <a:spLocks noGrp="1"/>
          </p:cNvSpPr>
          <p:nvPr>
            <p:ph type="subTitle" idx="6"/>
          </p:nvPr>
        </p:nvSpPr>
        <p:spPr>
          <a:xfrm>
            <a:off x="1662252" y="3336927"/>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4" name="Google Shape;514;p13"/>
          <p:cNvSpPr txBox="1">
            <a:spLocks noGrp="1"/>
          </p:cNvSpPr>
          <p:nvPr>
            <p:ph type="subTitle" idx="8"/>
          </p:nvPr>
        </p:nvSpPr>
        <p:spPr>
          <a:xfrm>
            <a:off x="5690951" y="3336927"/>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4">
    <p:spTree>
      <p:nvGrpSpPr>
        <p:cNvPr id="1" name="Shape 829"/>
        <p:cNvGrpSpPr/>
        <p:nvPr/>
      </p:nvGrpSpPr>
      <p:grpSpPr>
        <a:xfrm>
          <a:off x="0" y="0"/>
          <a:ext cx="0" cy="0"/>
          <a:chOff x="0" y="0"/>
          <a:chExt cx="0" cy="0"/>
        </a:xfrm>
      </p:grpSpPr>
      <p:sp>
        <p:nvSpPr>
          <p:cNvPr id="830" name="Google Shape;830;p22"/>
          <p:cNvSpPr/>
          <p:nvPr/>
        </p:nvSpPr>
        <p:spPr>
          <a:xfrm>
            <a:off x="600575" y="606375"/>
            <a:ext cx="4028700" cy="1534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22"/>
          <p:cNvSpPr txBox="1">
            <a:spLocks noGrp="1"/>
          </p:cNvSpPr>
          <p:nvPr>
            <p:ph type="title"/>
          </p:nvPr>
        </p:nvSpPr>
        <p:spPr>
          <a:xfrm>
            <a:off x="743727" y="819225"/>
            <a:ext cx="3742200" cy="110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32" name="Google Shape;832;p22"/>
          <p:cNvGrpSpPr/>
          <p:nvPr/>
        </p:nvGrpSpPr>
        <p:grpSpPr>
          <a:xfrm rot="-5400000" flipH="1">
            <a:off x="1717402" y="1327869"/>
            <a:ext cx="2081950" cy="5516544"/>
            <a:chOff x="2771175" y="2473050"/>
            <a:chExt cx="613475" cy="1625525"/>
          </a:xfrm>
        </p:grpSpPr>
        <p:sp>
          <p:nvSpPr>
            <p:cNvPr id="833" name="Google Shape;83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23">
    <p:spTree>
      <p:nvGrpSpPr>
        <p:cNvPr id="1" name="Shape 1106"/>
        <p:cNvGrpSpPr/>
        <p:nvPr/>
      </p:nvGrpSpPr>
      <p:grpSpPr>
        <a:xfrm>
          <a:off x="0" y="0"/>
          <a:ext cx="0" cy="0"/>
          <a:chOff x="0" y="0"/>
          <a:chExt cx="0" cy="0"/>
        </a:xfrm>
      </p:grpSpPr>
      <p:sp>
        <p:nvSpPr>
          <p:cNvPr id="1107" name="Google Shape;110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08" name="Google Shape;1108;p28"/>
          <p:cNvGrpSpPr/>
          <p:nvPr/>
        </p:nvGrpSpPr>
        <p:grpSpPr>
          <a:xfrm>
            <a:off x="6519854" y="3058198"/>
            <a:ext cx="2622438" cy="2085022"/>
            <a:chOff x="5005075" y="2239400"/>
            <a:chExt cx="749525" cy="595925"/>
          </a:xfrm>
        </p:grpSpPr>
        <p:sp>
          <p:nvSpPr>
            <p:cNvPr id="1109" name="Google Shape;1109;p28"/>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28"/>
          <p:cNvGrpSpPr/>
          <p:nvPr/>
        </p:nvGrpSpPr>
        <p:grpSpPr>
          <a:xfrm rot="10800000">
            <a:off x="-13" y="-1"/>
            <a:ext cx="9142584" cy="1688125"/>
            <a:chOff x="410450" y="2958175"/>
            <a:chExt cx="1976775" cy="365000"/>
          </a:xfrm>
        </p:grpSpPr>
        <p:sp>
          <p:nvSpPr>
            <p:cNvPr id="1124" name="Google Shape;1124;p28"/>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74"/>
        <p:cNvGrpSpPr/>
        <p:nvPr/>
      </p:nvGrpSpPr>
      <p:grpSpPr>
        <a:xfrm>
          <a:off x="0" y="0"/>
          <a:ext cx="0" cy="0"/>
          <a:chOff x="0" y="0"/>
          <a:chExt cx="0" cy="0"/>
        </a:xfrm>
      </p:grpSpPr>
      <p:grpSp>
        <p:nvGrpSpPr>
          <p:cNvPr id="2275" name="Google Shape;2275;p50"/>
          <p:cNvGrpSpPr/>
          <p:nvPr/>
        </p:nvGrpSpPr>
        <p:grpSpPr>
          <a:xfrm flipH="1">
            <a:off x="-11397" y="3441608"/>
            <a:ext cx="2140568" cy="1701902"/>
            <a:chOff x="5005075" y="2239400"/>
            <a:chExt cx="749525" cy="595925"/>
          </a:xfrm>
        </p:grpSpPr>
        <p:sp>
          <p:nvSpPr>
            <p:cNvPr id="2276" name="Google Shape;2276;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0"/>
          <p:cNvGrpSpPr/>
          <p:nvPr/>
        </p:nvGrpSpPr>
        <p:grpSpPr>
          <a:xfrm rot="-5400000">
            <a:off x="6764145" y="14501"/>
            <a:ext cx="2394066" cy="2365402"/>
            <a:chOff x="3884100" y="2447750"/>
            <a:chExt cx="843575" cy="833475"/>
          </a:xfrm>
        </p:grpSpPr>
        <p:sp>
          <p:nvSpPr>
            <p:cNvPr id="2291" name="Google Shape;2291;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0"/>
          <p:cNvGrpSpPr/>
          <p:nvPr/>
        </p:nvGrpSpPr>
        <p:grpSpPr>
          <a:xfrm rot="5400000" flipH="1">
            <a:off x="-14205" y="14501"/>
            <a:ext cx="2394066" cy="2365402"/>
            <a:chOff x="3884100" y="2447750"/>
            <a:chExt cx="843575" cy="833475"/>
          </a:xfrm>
        </p:grpSpPr>
        <p:sp>
          <p:nvSpPr>
            <p:cNvPr id="2312" name="Google Shape;2312;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50"/>
          <p:cNvGrpSpPr/>
          <p:nvPr/>
        </p:nvGrpSpPr>
        <p:grpSpPr>
          <a:xfrm>
            <a:off x="7014828" y="3441608"/>
            <a:ext cx="2140568" cy="1701902"/>
            <a:chOff x="5005075" y="2239400"/>
            <a:chExt cx="749525" cy="595925"/>
          </a:xfrm>
        </p:grpSpPr>
        <p:sp>
          <p:nvSpPr>
            <p:cNvPr id="2333" name="Google Shape;2333;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47"/>
        <p:cNvGrpSpPr/>
        <p:nvPr/>
      </p:nvGrpSpPr>
      <p:grpSpPr>
        <a:xfrm>
          <a:off x="0" y="0"/>
          <a:ext cx="0" cy="0"/>
          <a:chOff x="0" y="0"/>
          <a:chExt cx="0" cy="0"/>
        </a:xfrm>
      </p:grpSpPr>
      <p:grpSp>
        <p:nvGrpSpPr>
          <p:cNvPr id="2348" name="Google Shape;2348;p51"/>
          <p:cNvGrpSpPr/>
          <p:nvPr/>
        </p:nvGrpSpPr>
        <p:grpSpPr>
          <a:xfrm rot="5400000">
            <a:off x="-11417" y="3248433"/>
            <a:ext cx="1906480" cy="1883654"/>
            <a:chOff x="3884100" y="2447750"/>
            <a:chExt cx="843575" cy="833475"/>
          </a:xfrm>
        </p:grpSpPr>
        <p:sp>
          <p:nvSpPr>
            <p:cNvPr id="2349" name="Google Shape;2349;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51"/>
          <p:cNvGrpSpPr/>
          <p:nvPr/>
        </p:nvGrpSpPr>
        <p:grpSpPr>
          <a:xfrm rot="5400000">
            <a:off x="6561538" y="2566414"/>
            <a:ext cx="1412219" cy="3741959"/>
            <a:chOff x="2771175" y="2473050"/>
            <a:chExt cx="613475" cy="1625525"/>
          </a:xfrm>
        </p:grpSpPr>
        <p:sp>
          <p:nvSpPr>
            <p:cNvPr id="2370" name="Google Shape;2370;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51"/>
          <p:cNvGrpSpPr/>
          <p:nvPr/>
        </p:nvGrpSpPr>
        <p:grpSpPr>
          <a:xfrm rot="-5400000">
            <a:off x="1164863" y="-1183736"/>
            <a:ext cx="1412219" cy="3741959"/>
            <a:chOff x="2771175" y="2473050"/>
            <a:chExt cx="613475" cy="1625525"/>
          </a:xfrm>
        </p:grpSpPr>
        <p:sp>
          <p:nvSpPr>
            <p:cNvPr id="2386" name="Google Shape;2386;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1"/>
          <p:cNvGrpSpPr/>
          <p:nvPr/>
        </p:nvGrpSpPr>
        <p:grpSpPr>
          <a:xfrm rot="-5400000">
            <a:off x="7235008" y="6008"/>
            <a:ext cx="1906480" cy="1883654"/>
            <a:chOff x="3884100" y="2447750"/>
            <a:chExt cx="843575" cy="833475"/>
          </a:xfrm>
        </p:grpSpPr>
        <p:sp>
          <p:nvSpPr>
            <p:cNvPr id="2402" name="Google Shape;2402;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8" r:id="rId6"/>
    <p:sldLayoutId id="2147483674" r:id="rId7"/>
    <p:sldLayoutId id="2147483696" r:id="rId8"/>
    <p:sldLayoutId id="2147483697" r:id="rId9"/>
    <p:sldLayoutId id="2147483698" r:id="rId10"/>
    <p:sldLayoutId id="2147483699" r:id="rId11"/>
    <p:sldLayoutId id="2147483700" r:id="rId12"/>
    <p:sldLayoutId id="214748370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59"/>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Database</a:t>
            </a:r>
            <a:r>
              <a:rPr lang="en" dirty="0"/>
              <a:t> Project</a:t>
            </a:r>
            <a:endParaRPr dirty="0"/>
          </a:p>
        </p:txBody>
      </p:sp>
      <p:sp>
        <p:nvSpPr>
          <p:cNvPr id="2596" name="Google Shape;2596;p59"/>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 Ticketing System</a:t>
            </a:r>
            <a:endParaRPr dirty="0"/>
          </a:p>
        </p:txBody>
      </p:sp>
      <p:sp>
        <p:nvSpPr>
          <p:cNvPr id="2" name="Google Shape;2610;p61">
            <a:extLst>
              <a:ext uri="{FF2B5EF4-FFF2-40B4-BE49-F238E27FC236}">
                <a16:creationId xmlns:a16="http://schemas.microsoft.com/office/drawing/2014/main" id="{0EF4CAB2-64E6-250E-ADAE-595F96EBD8B3}"/>
              </a:ext>
            </a:extLst>
          </p:cNvPr>
          <p:cNvSpPr txBox="1">
            <a:spLocks/>
          </p:cNvSpPr>
          <p:nvPr/>
        </p:nvSpPr>
        <p:spPr>
          <a:xfrm>
            <a:off x="7626025" y="4262156"/>
            <a:ext cx="1966011"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rPr>
              <a:t>Abdullah (049)</a:t>
            </a:r>
          </a:p>
          <a:p>
            <a:r>
              <a:rPr lang="en-US" dirty="0" err="1">
                <a:solidFill>
                  <a:schemeClr val="tx1"/>
                </a:solidFill>
              </a:rPr>
              <a:t>Aroob</a:t>
            </a:r>
            <a:r>
              <a:rPr lang="en-US" dirty="0">
                <a:solidFill>
                  <a:schemeClr val="tx1"/>
                </a:solidFill>
              </a:rPr>
              <a:t> (029)</a:t>
            </a:r>
          </a:p>
          <a:p>
            <a:r>
              <a:rPr lang="en-US" dirty="0" err="1">
                <a:solidFill>
                  <a:schemeClr val="tx1"/>
                </a:solidFill>
              </a:rPr>
              <a:t>Saiqa</a:t>
            </a:r>
            <a:r>
              <a:rPr lang="en-US" dirty="0">
                <a:solidFill>
                  <a:schemeClr val="tx1"/>
                </a:solidFill>
              </a:rPr>
              <a:t> (081)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95"/>
                                        </p:tgtEl>
                                        <p:attrNameLst>
                                          <p:attrName>style.visibility</p:attrName>
                                        </p:attrNameLst>
                                      </p:cBhvr>
                                      <p:to>
                                        <p:strVal val="visible"/>
                                      </p:to>
                                    </p:set>
                                    <p:anim calcmode="lin" valueType="num">
                                      <p:cBhvr additive="base">
                                        <p:cTn id="7" dur="1000"/>
                                        <p:tgtEl>
                                          <p:spTgt spid="259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6"/>
                                        </p:tgtEl>
                                        <p:attrNameLst>
                                          <p:attrName>style.visibility</p:attrName>
                                        </p:attrNameLst>
                                      </p:cBhvr>
                                      <p:to>
                                        <p:strVal val="visible"/>
                                      </p:to>
                                    </p:set>
                                    <p:animEffect transition="in" filter="fade">
                                      <p:cBhvr>
                                        <p:cTn id="12" dur="1000"/>
                                        <p:tgtEl>
                                          <p:spTgt spid="259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Requirement Resources</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334201"/>
            <a:ext cx="8363477" cy="3886727"/>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We took help from a PDF from </a:t>
            </a:r>
            <a:r>
              <a:rPr lang="en-US" dirty="0" err="1">
                <a:solidFill>
                  <a:schemeClr val="tx1"/>
                </a:solidFill>
              </a:rPr>
              <a:t>SciVerse</a:t>
            </a:r>
            <a:r>
              <a:rPr lang="en-US" dirty="0">
                <a:solidFill>
                  <a:schemeClr val="tx1"/>
                </a:solidFill>
              </a:rPr>
              <a:t> Science Direct</a:t>
            </a:r>
          </a:p>
          <a:p>
            <a:pPr algn="ctr"/>
            <a:r>
              <a:rPr lang="en-US" dirty="0">
                <a:solidFill>
                  <a:schemeClr val="tx1"/>
                </a:solidFill>
                <a:hlinkClick r:id="rId3"/>
              </a:rPr>
              <a:t>https://www.sciencedirect.com/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We took help from a PDF report of KL University</a:t>
            </a:r>
          </a:p>
          <a:p>
            <a:pPr algn="ctr"/>
            <a:endParaRPr lang="en-US" dirty="0">
              <a:solidFill>
                <a:schemeClr val="tx1"/>
              </a:solidFill>
            </a:endParaRPr>
          </a:p>
        </p:txBody>
      </p:sp>
    </p:spTree>
    <p:extLst>
      <p:ext uri="{BB962C8B-B14F-4D97-AF65-F5344CB8AC3E}">
        <p14:creationId xmlns:p14="http://schemas.microsoft.com/office/powerpoint/2010/main" val="2773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Entity-Relationship</a:t>
            </a:r>
            <a:br>
              <a:rPr lang="en" sz="3600" b="0" dirty="0"/>
            </a:br>
            <a:r>
              <a:rPr lang="en" sz="3600" b="0" dirty="0"/>
              <a:t>Diagram</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39041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91331A-7FB5-3E44-3392-6EB604C5DBE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890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Relational Mapping</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2" name="Google Shape;2654;p63">
            <a:extLst>
              <a:ext uri="{FF2B5EF4-FFF2-40B4-BE49-F238E27FC236}">
                <a16:creationId xmlns:a16="http://schemas.microsoft.com/office/drawing/2014/main" id="{7AC28D13-1288-854C-31C7-1ED45A5235C6}"/>
              </a:ext>
            </a:extLst>
          </p:cNvPr>
          <p:cNvSpPr txBox="1">
            <a:spLocks noGrp="1"/>
          </p:cNvSpPr>
          <p:nvPr>
            <p:ph type="subTitle" idx="1"/>
          </p:nvPr>
        </p:nvSpPr>
        <p:spPr>
          <a:xfrm>
            <a:off x="2145138" y="3185994"/>
            <a:ext cx="4853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ERD to relational mapping</a:t>
            </a:r>
            <a:endParaRPr dirty="0"/>
          </a:p>
        </p:txBody>
      </p:sp>
    </p:spTree>
    <p:extLst>
      <p:ext uri="{BB962C8B-B14F-4D97-AF65-F5344CB8AC3E}">
        <p14:creationId xmlns:p14="http://schemas.microsoft.com/office/powerpoint/2010/main" val="2364368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Relational Mapping</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117892"/>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tx1"/>
              </a:solidFill>
            </a:endParaRPr>
          </a:p>
          <a:p>
            <a:pPr algn="ctr"/>
            <a:r>
              <a:rPr lang="en-US" dirty="0">
                <a:solidFill>
                  <a:schemeClr val="tx1"/>
                </a:solidFill>
              </a:rPr>
              <a:t>Train (</a:t>
            </a:r>
            <a:r>
              <a:rPr lang="en-US" u="sng" dirty="0" err="1">
                <a:solidFill>
                  <a:schemeClr val="tx1"/>
                </a:solidFill>
              </a:rPr>
              <a:t>Train_ID</a:t>
            </a:r>
            <a:r>
              <a:rPr lang="en-US" u="sng" dirty="0">
                <a:solidFill>
                  <a:schemeClr val="tx1"/>
                </a:solidFill>
              </a:rPr>
              <a:t> </a:t>
            </a:r>
            <a:r>
              <a:rPr lang="en-US" dirty="0">
                <a:solidFill>
                  <a:schemeClr val="tx1"/>
                </a:solidFill>
              </a:rPr>
              <a:t>(PK), </a:t>
            </a:r>
            <a:r>
              <a:rPr lang="en-US" dirty="0" err="1">
                <a:solidFill>
                  <a:schemeClr val="tx1"/>
                </a:solidFill>
              </a:rPr>
              <a:t>Train_Name</a:t>
            </a:r>
            <a:r>
              <a:rPr lang="en-US" dirty="0">
                <a:solidFill>
                  <a:schemeClr val="tx1"/>
                </a:solidFill>
              </a:rPr>
              <a:t>, </a:t>
            </a:r>
            <a:r>
              <a:rPr lang="en-US" dirty="0" err="1">
                <a:solidFill>
                  <a:schemeClr val="tx1"/>
                </a:solidFill>
              </a:rPr>
              <a:t>Available_seats</a:t>
            </a:r>
            <a:r>
              <a:rPr lang="en-US" dirty="0">
                <a:solidFill>
                  <a:schemeClr val="tx1"/>
                </a:solidFill>
              </a:rPr>
              <a:t>, Passengers, </a:t>
            </a:r>
            <a:r>
              <a:rPr lang="en-US" dirty="0" err="1">
                <a:solidFill>
                  <a:schemeClr val="tx1"/>
                </a:solidFill>
              </a:rPr>
              <a:t>Driver_ID</a:t>
            </a:r>
            <a:r>
              <a:rPr lang="en-US" dirty="0">
                <a:solidFill>
                  <a:schemeClr val="tx1"/>
                </a:solidFill>
              </a:rPr>
              <a:t> (FK), Destination, Source)</a:t>
            </a:r>
          </a:p>
          <a:p>
            <a:pPr algn="ctr"/>
            <a:endParaRPr lang="en-US" dirty="0">
              <a:solidFill>
                <a:schemeClr val="tx1"/>
              </a:solidFill>
            </a:endParaRPr>
          </a:p>
          <a:p>
            <a:pPr algn="ctr"/>
            <a:r>
              <a:rPr lang="en-US" dirty="0" err="1">
                <a:solidFill>
                  <a:schemeClr val="tx1"/>
                </a:solidFill>
              </a:rPr>
              <a:t>TicketForSeats</a:t>
            </a:r>
            <a:r>
              <a:rPr lang="en-US" dirty="0">
                <a:solidFill>
                  <a:schemeClr val="tx1"/>
                </a:solidFill>
              </a:rPr>
              <a:t> (</a:t>
            </a:r>
            <a:r>
              <a:rPr lang="en-US" u="sng" dirty="0" err="1">
                <a:solidFill>
                  <a:schemeClr val="tx1"/>
                </a:solidFill>
              </a:rPr>
              <a:t>Ticket_ID</a:t>
            </a:r>
            <a:r>
              <a:rPr lang="en-US" u="sng" dirty="0">
                <a:solidFill>
                  <a:schemeClr val="tx1"/>
                </a:solidFill>
              </a:rPr>
              <a:t> </a:t>
            </a:r>
            <a:r>
              <a:rPr lang="en-US" dirty="0">
                <a:solidFill>
                  <a:schemeClr val="tx1"/>
                </a:solidFill>
              </a:rPr>
              <a:t>(PK), Economy_seat2, Category, </a:t>
            </a:r>
            <a:r>
              <a:rPr lang="en-US" dirty="0" err="1">
                <a:solidFill>
                  <a:schemeClr val="tx1"/>
                </a:solidFill>
              </a:rPr>
              <a:t>ACSL_Fare</a:t>
            </a:r>
            <a:r>
              <a:rPr lang="en-US" dirty="0">
                <a:solidFill>
                  <a:schemeClr val="tx1"/>
                </a:solidFill>
              </a:rPr>
              <a:t>, Economy_seat1, </a:t>
            </a:r>
            <a:r>
              <a:rPr lang="en-US" dirty="0" err="1">
                <a:solidFill>
                  <a:schemeClr val="tx1"/>
                </a:solidFill>
              </a:rPr>
              <a:t>Economy_Fare</a:t>
            </a:r>
            <a:r>
              <a:rPr lang="en-US" dirty="0">
                <a:solidFill>
                  <a:schemeClr val="tx1"/>
                </a:solidFill>
              </a:rPr>
              <a:t>, ACSL_Seat1, ACSL_Seat3, ACSL_Seat2, Economy_Seat3, </a:t>
            </a:r>
            <a:r>
              <a:rPr lang="en-US" dirty="0" err="1">
                <a:solidFill>
                  <a:schemeClr val="tx1"/>
                </a:solidFill>
              </a:rPr>
              <a:t>Seat_Name</a:t>
            </a:r>
            <a:r>
              <a:rPr lang="en-US" dirty="0">
                <a:solidFill>
                  <a:schemeClr val="tx1"/>
                </a:solidFill>
              </a:rPr>
              <a:t> (U), </a:t>
            </a:r>
            <a:r>
              <a:rPr lang="en-US" dirty="0" err="1">
                <a:solidFill>
                  <a:schemeClr val="tx1"/>
                </a:solidFill>
              </a:rPr>
              <a:t>Train_ID</a:t>
            </a:r>
            <a:r>
              <a:rPr lang="en-US" dirty="0">
                <a:solidFill>
                  <a:schemeClr val="tx1"/>
                </a:solidFill>
              </a:rPr>
              <a:t> (FK))</a:t>
            </a:r>
          </a:p>
          <a:p>
            <a:pPr algn="ctr"/>
            <a:endParaRPr lang="en-US" dirty="0">
              <a:solidFill>
                <a:schemeClr val="tx1"/>
              </a:solidFill>
            </a:endParaRPr>
          </a:p>
          <a:p>
            <a:pPr algn="ctr"/>
            <a:r>
              <a:rPr lang="en-US" dirty="0">
                <a:solidFill>
                  <a:schemeClr val="tx1"/>
                </a:solidFill>
              </a:rPr>
              <a:t>Employer (</a:t>
            </a:r>
            <a:r>
              <a:rPr lang="en-US" u="sng" dirty="0" err="1">
                <a:solidFill>
                  <a:schemeClr val="tx1"/>
                </a:solidFill>
              </a:rPr>
              <a:t>Employer_ID</a:t>
            </a:r>
            <a:r>
              <a:rPr lang="en-US" u="sng" dirty="0">
                <a:solidFill>
                  <a:schemeClr val="tx1"/>
                </a:solidFill>
              </a:rPr>
              <a:t> </a:t>
            </a:r>
            <a:r>
              <a:rPr lang="en-US" dirty="0">
                <a:solidFill>
                  <a:schemeClr val="tx1"/>
                </a:solidFill>
              </a:rPr>
              <a:t>(PK),Password (U), Age)</a:t>
            </a:r>
          </a:p>
          <a:p>
            <a:pPr algn="ctr"/>
            <a:endParaRPr lang="en-US" dirty="0">
              <a:solidFill>
                <a:schemeClr val="tx1"/>
              </a:solidFill>
            </a:endParaRPr>
          </a:p>
          <a:p>
            <a:pPr algn="ctr"/>
            <a:r>
              <a:rPr lang="en-US" dirty="0">
                <a:solidFill>
                  <a:schemeClr val="tx1"/>
                </a:solidFill>
              </a:rPr>
              <a:t>Passenger (</a:t>
            </a:r>
            <a:r>
              <a:rPr lang="en-US" u="sng" dirty="0" err="1">
                <a:solidFill>
                  <a:schemeClr val="tx1"/>
                </a:solidFill>
              </a:rPr>
              <a:t>Passenger_ID</a:t>
            </a:r>
            <a:r>
              <a:rPr lang="en-US" u="sng" dirty="0">
                <a:solidFill>
                  <a:schemeClr val="tx1"/>
                </a:solidFill>
              </a:rPr>
              <a:t> </a:t>
            </a:r>
            <a:r>
              <a:rPr lang="en-US" dirty="0">
                <a:solidFill>
                  <a:schemeClr val="tx1"/>
                </a:solidFill>
              </a:rPr>
              <a:t>(PK), </a:t>
            </a:r>
            <a:r>
              <a:rPr lang="en-US" dirty="0" err="1">
                <a:solidFill>
                  <a:schemeClr val="tx1"/>
                </a:solidFill>
              </a:rPr>
              <a:t>PNR_No</a:t>
            </a:r>
            <a:r>
              <a:rPr lang="en-US" dirty="0">
                <a:solidFill>
                  <a:schemeClr val="tx1"/>
                </a:solidFill>
              </a:rPr>
              <a:t>, </a:t>
            </a:r>
            <a:r>
              <a:rPr lang="en-US" dirty="0" err="1">
                <a:solidFill>
                  <a:schemeClr val="tx1"/>
                </a:solidFill>
              </a:rPr>
              <a:t>Seat_No</a:t>
            </a:r>
            <a:r>
              <a:rPr lang="en-US" dirty="0">
                <a:solidFill>
                  <a:schemeClr val="tx1"/>
                </a:solidFill>
              </a:rPr>
              <a:t>, </a:t>
            </a:r>
            <a:r>
              <a:rPr lang="en-US" dirty="0" err="1">
                <a:solidFill>
                  <a:schemeClr val="tx1"/>
                </a:solidFill>
              </a:rPr>
              <a:t>Booked_By</a:t>
            </a:r>
            <a:r>
              <a:rPr lang="en-US" dirty="0">
                <a:solidFill>
                  <a:schemeClr val="tx1"/>
                </a:solidFill>
              </a:rPr>
              <a:t>, </a:t>
            </a:r>
            <a:r>
              <a:rPr lang="en-US" dirty="0" err="1">
                <a:solidFill>
                  <a:schemeClr val="tx1"/>
                </a:solidFill>
              </a:rPr>
              <a:t>Reservation_Status</a:t>
            </a:r>
            <a:r>
              <a:rPr lang="en-US" dirty="0">
                <a:solidFill>
                  <a:schemeClr val="tx1"/>
                </a:solidFill>
              </a:rPr>
              <a:t>)</a:t>
            </a:r>
          </a:p>
          <a:p>
            <a:pPr algn="ctr"/>
            <a:endParaRPr lang="en-US" dirty="0">
              <a:solidFill>
                <a:schemeClr val="tx1"/>
              </a:solidFill>
            </a:endParaRPr>
          </a:p>
          <a:p>
            <a:pPr algn="ctr"/>
            <a:r>
              <a:rPr lang="en-US" dirty="0">
                <a:solidFill>
                  <a:schemeClr val="tx1"/>
                </a:solidFill>
              </a:rPr>
              <a:t>Driver (</a:t>
            </a:r>
            <a:r>
              <a:rPr lang="en-US" u="sng" dirty="0" err="1">
                <a:solidFill>
                  <a:schemeClr val="tx1"/>
                </a:solidFill>
              </a:rPr>
              <a:t>Driver_ID</a:t>
            </a:r>
            <a:r>
              <a:rPr lang="en-US" u="sng" dirty="0">
                <a:solidFill>
                  <a:schemeClr val="tx1"/>
                </a:solidFill>
              </a:rPr>
              <a:t> </a:t>
            </a:r>
            <a:r>
              <a:rPr lang="en-US" dirty="0">
                <a:solidFill>
                  <a:schemeClr val="tx1"/>
                </a:solidFill>
              </a:rPr>
              <a:t>(PK), Experience, Age)</a:t>
            </a:r>
          </a:p>
          <a:p>
            <a:pPr algn="ctr"/>
            <a:endParaRPr lang="en-US" dirty="0">
              <a:solidFill>
                <a:schemeClr val="tx1"/>
              </a:solidFill>
            </a:endParaRPr>
          </a:p>
          <a:p>
            <a:pPr algn="ctr"/>
            <a:r>
              <a:rPr lang="en-US" dirty="0">
                <a:solidFill>
                  <a:schemeClr val="tx1"/>
                </a:solidFill>
              </a:rPr>
              <a:t>Station (</a:t>
            </a:r>
            <a:r>
              <a:rPr lang="en-US" u="sng" dirty="0" err="1">
                <a:solidFill>
                  <a:schemeClr val="tx1"/>
                </a:solidFill>
              </a:rPr>
              <a:t>Station_ID</a:t>
            </a:r>
            <a:r>
              <a:rPr lang="en-US" u="sng" dirty="0">
                <a:solidFill>
                  <a:schemeClr val="tx1"/>
                </a:solidFill>
              </a:rPr>
              <a:t> </a:t>
            </a:r>
            <a:r>
              <a:rPr lang="en-US" dirty="0">
                <a:solidFill>
                  <a:schemeClr val="tx1"/>
                </a:solidFill>
              </a:rPr>
              <a:t>(PK), </a:t>
            </a:r>
            <a:r>
              <a:rPr lang="en-US" dirty="0" err="1">
                <a:solidFill>
                  <a:schemeClr val="tx1"/>
                </a:solidFill>
              </a:rPr>
              <a:t>Station_Name</a:t>
            </a:r>
            <a:r>
              <a:rPr lang="en-US" dirty="0">
                <a:solidFill>
                  <a:schemeClr val="tx1"/>
                </a:solidFill>
              </a:rPr>
              <a:t>, </a:t>
            </a:r>
            <a:r>
              <a:rPr lang="en-US" dirty="0" err="1">
                <a:solidFill>
                  <a:schemeClr val="tx1"/>
                </a:solidFill>
              </a:rPr>
              <a:t>Available_Trains</a:t>
            </a:r>
            <a:r>
              <a:rPr lang="en-US" dirty="0">
                <a:solidFill>
                  <a:schemeClr val="tx1"/>
                </a:solidFill>
              </a:rPr>
              <a:t>)</a:t>
            </a:r>
          </a:p>
          <a:p>
            <a:pPr algn="ctr"/>
            <a:endParaRPr lang="en-US" dirty="0">
              <a:solidFill>
                <a:schemeClr val="tx1"/>
              </a:solidFill>
            </a:endParaRPr>
          </a:p>
          <a:p>
            <a:pPr algn="ctr"/>
            <a:r>
              <a:rPr lang="en-US" dirty="0">
                <a:solidFill>
                  <a:schemeClr val="tx1"/>
                </a:solidFill>
              </a:rPr>
              <a:t>Users (</a:t>
            </a:r>
            <a:r>
              <a:rPr lang="en-US" dirty="0" err="1">
                <a:solidFill>
                  <a:schemeClr val="tx1"/>
                </a:solidFill>
              </a:rPr>
              <a:t>Ticket_ID</a:t>
            </a:r>
            <a:r>
              <a:rPr lang="en-US" dirty="0">
                <a:solidFill>
                  <a:schemeClr val="tx1"/>
                </a:solidFill>
              </a:rPr>
              <a:t> (FK), </a:t>
            </a:r>
            <a:r>
              <a:rPr lang="en-US" dirty="0" err="1">
                <a:solidFill>
                  <a:schemeClr val="tx1"/>
                </a:solidFill>
              </a:rPr>
              <a:t>First_Name</a:t>
            </a:r>
            <a:r>
              <a:rPr lang="en-US" dirty="0">
                <a:solidFill>
                  <a:schemeClr val="tx1"/>
                </a:solidFill>
              </a:rPr>
              <a:t>, </a:t>
            </a:r>
            <a:r>
              <a:rPr lang="en-US" dirty="0" err="1">
                <a:solidFill>
                  <a:schemeClr val="tx1"/>
                </a:solidFill>
              </a:rPr>
              <a:t>Last_Name</a:t>
            </a:r>
            <a:r>
              <a:rPr lang="en-US" dirty="0">
                <a:solidFill>
                  <a:schemeClr val="tx1"/>
                </a:solidFill>
              </a:rPr>
              <a:t>, CNIC, </a:t>
            </a:r>
            <a:r>
              <a:rPr lang="en-US" dirty="0" err="1">
                <a:solidFill>
                  <a:schemeClr val="tx1"/>
                </a:solidFill>
              </a:rPr>
              <a:t>Phone_No</a:t>
            </a:r>
            <a:r>
              <a:rPr lang="en-US" dirty="0">
                <a:solidFill>
                  <a:schemeClr val="tx1"/>
                </a:solidFill>
              </a:rPr>
              <a: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378118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Relational Mapping </a:t>
            </a:r>
            <a:r>
              <a:rPr lang="en" sz="1600" b="0" dirty="0"/>
              <a:t>cont.</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117892"/>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Schedule (</a:t>
            </a:r>
            <a:r>
              <a:rPr lang="en-US" u="sng" dirty="0" err="1">
                <a:solidFill>
                  <a:schemeClr val="tx1"/>
                </a:solidFill>
              </a:rPr>
              <a:t>Schedule_No</a:t>
            </a:r>
            <a:r>
              <a:rPr lang="en-US" u="sng" dirty="0">
                <a:solidFill>
                  <a:schemeClr val="tx1"/>
                </a:solidFill>
              </a:rPr>
              <a:t> (PK)</a:t>
            </a:r>
            <a:r>
              <a:rPr lang="en-US" dirty="0">
                <a:solidFill>
                  <a:schemeClr val="tx1"/>
                </a:solidFill>
              </a:rPr>
              <a:t>, Day, </a:t>
            </a:r>
            <a:r>
              <a:rPr lang="en-US" dirty="0" err="1">
                <a:solidFill>
                  <a:schemeClr val="tx1"/>
                </a:solidFill>
              </a:rPr>
              <a:t>Train_ID</a:t>
            </a:r>
            <a:r>
              <a:rPr lang="en-US" dirty="0">
                <a:solidFill>
                  <a:schemeClr val="tx1"/>
                </a:solidFill>
              </a:rPr>
              <a:t>(FK))</a:t>
            </a:r>
          </a:p>
          <a:p>
            <a:pPr algn="ctr"/>
            <a:endParaRPr lang="en-US" dirty="0">
              <a:solidFill>
                <a:schemeClr val="tx1"/>
              </a:solidFill>
            </a:endParaRPr>
          </a:p>
          <a:p>
            <a:pPr algn="ctr"/>
            <a:r>
              <a:rPr lang="en-US" dirty="0">
                <a:solidFill>
                  <a:schemeClr val="tx1"/>
                </a:solidFill>
              </a:rPr>
              <a:t>Reaches (</a:t>
            </a:r>
            <a:r>
              <a:rPr lang="en-US" u="sng" dirty="0" err="1">
                <a:solidFill>
                  <a:schemeClr val="tx1"/>
                </a:solidFill>
              </a:rPr>
              <a:t>Train_ID</a:t>
            </a:r>
            <a:r>
              <a:rPr lang="en-US" u="sng" dirty="0">
                <a:solidFill>
                  <a:schemeClr val="tx1"/>
                </a:solidFill>
              </a:rPr>
              <a:t> </a:t>
            </a:r>
            <a:r>
              <a:rPr lang="en-US" dirty="0">
                <a:solidFill>
                  <a:schemeClr val="tx1"/>
                </a:solidFill>
              </a:rPr>
              <a:t>(FK), </a:t>
            </a:r>
            <a:r>
              <a:rPr lang="en-US" dirty="0" err="1">
                <a:solidFill>
                  <a:schemeClr val="tx1"/>
                </a:solidFill>
              </a:rPr>
              <a:t>Station_ID</a:t>
            </a:r>
            <a:r>
              <a:rPr lang="en-US" dirty="0">
                <a:solidFill>
                  <a:schemeClr val="tx1"/>
                </a:solidFill>
              </a:rPr>
              <a:t> (FK))</a:t>
            </a:r>
          </a:p>
          <a:p>
            <a:pPr algn="ctr"/>
            <a:endParaRPr lang="en-US" dirty="0">
              <a:solidFill>
                <a:schemeClr val="tx1"/>
              </a:solidFill>
            </a:endParaRPr>
          </a:p>
          <a:p>
            <a:pPr algn="ctr"/>
            <a:r>
              <a:rPr lang="en-US" dirty="0" err="1">
                <a:solidFill>
                  <a:schemeClr val="tx1"/>
                </a:solidFill>
              </a:rPr>
              <a:t>Employer_Address</a:t>
            </a:r>
            <a:r>
              <a:rPr lang="en-US" dirty="0">
                <a:solidFill>
                  <a:schemeClr val="tx1"/>
                </a:solidFill>
              </a:rPr>
              <a:t> (Address)</a:t>
            </a:r>
          </a:p>
          <a:p>
            <a:pPr algn="ctr"/>
            <a:endParaRPr lang="en-US" dirty="0">
              <a:solidFill>
                <a:schemeClr val="tx1"/>
              </a:solidFill>
            </a:endParaRPr>
          </a:p>
          <a:p>
            <a:pPr algn="ctr"/>
            <a:r>
              <a:rPr lang="en-US" dirty="0" err="1">
                <a:solidFill>
                  <a:schemeClr val="tx1"/>
                </a:solidFill>
              </a:rPr>
              <a:t>Employer_Email</a:t>
            </a:r>
            <a:r>
              <a:rPr lang="en-US" dirty="0">
                <a:solidFill>
                  <a:schemeClr val="tx1"/>
                </a:solidFill>
              </a:rPr>
              <a:t> (Email (FK))</a:t>
            </a:r>
          </a:p>
          <a:p>
            <a:pPr algn="ctr"/>
            <a:endParaRPr lang="en-US" dirty="0">
              <a:solidFill>
                <a:schemeClr val="tx1"/>
              </a:solidFill>
            </a:endParaRPr>
          </a:p>
          <a:p>
            <a:pPr algn="ctr"/>
            <a:r>
              <a:rPr lang="en-US" dirty="0" err="1">
                <a:solidFill>
                  <a:schemeClr val="tx1"/>
                </a:solidFill>
              </a:rPr>
              <a:t>Schedule_Arrival_Time</a:t>
            </a:r>
            <a:r>
              <a:rPr lang="en-US" dirty="0">
                <a:solidFill>
                  <a:schemeClr val="tx1"/>
                </a:solidFill>
              </a:rPr>
              <a:t> (</a:t>
            </a:r>
            <a:r>
              <a:rPr lang="en-US" dirty="0" err="1">
                <a:solidFill>
                  <a:schemeClr val="tx1"/>
                </a:solidFill>
              </a:rPr>
              <a:t>Arrival_Time</a:t>
            </a:r>
            <a:r>
              <a:rPr lang="en-US" dirty="0">
                <a:solidFill>
                  <a:schemeClr val="tx1"/>
                </a:solidFill>
              </a:rPr>
              <a:t>, </a:t>
            </a:r>
            <a:r>
              <a:rPr lang="en-US" dirty="0" err="1">
                <a:solidFill>
                  <a:schemeClr val="tx1"/>
                </a:solidFill>
              </a:rPr>
              <a:t>Schedule_No</a:t>
            </a:r>
            <a:r>
              <a:rPr lang="en-US" dirty="0">
                <a:solidFill>
                  <a:schemeClr val="tx1"/>
                </a:solidFill>
              </a:rPr>
              <a:t> (FK))</a:t>
            </a:r>
          </a:p>
          <a:p>
            <a:pPr algn="ctr"/>
            <a:endParaRPr lang="en-US" dirty="0">
              <a:solidFill>
                <a:schemeClr val="tx1"/>
              </a:solidFill>
            </a:endParaRPr>
          </a:p>
          <a:p>
            <a:pPr algn="ctr"/>
            <a:r>
              <a:rPr lang="en-US" dirty="0" err="1">
                <a:solidFill>
                  <a:schemeClr val="tx1"/>
                </a:solidFill>
              </a:rPr>
              <a:t>Schedule_Departure_Time</a:t>
            </a:r>
            <a:r>
              <a:rPr lang="en-US" dirty="0">
                <a:solidFill>
                  <a:schemeClr val="tx1"/>
                </a:solidFill>
              </a:rPr>
              <a:t> (</a:t>
            </a:r>
            <a:r>
              <a:rPr lang="en-US" dirty="0" err="1">
                <a:solidFill>
                  <a:schemeClr val="tx1"/>
                </a:solidFill>
              </a:rPr>
              <a:t>Departure_Time</a:t>
            </a:r>
            <a:r>
              <a:rPr lang="en-US" dirty="0">
                <a:solidFill>
                  <a:schemeClr val="tx1"/>
                </a:solidFill>
              </a:rPr>
              <a:t>, </a:t>
            </a:r>
            <a:r>
              <a:rPr lang="en-US" dirty="0" err="1">
                <a:solidFill>
                  <a:schemeClr val="tx1"/>
                </a:solidFill>
              </a:rPr>
              <a:t>Schedule_No</a:t>
            </a:r>
            <a:r>
              <a:rPr lang="en-US" dirty="0">
                <a:solidFill>
                  <a:schemeClr val="tx1"/>
                </a:solidFill>
              </a:rPr>
              <a:t> (FK))</a:t>
            </a:r>
          </a:p>
          <a:p>
            <a:pPr algn="ctr"/>
            <a:endParaRPr lang="en-US" dirty="0">
              <a:solidFill>
                <a:schemeClr val="tx1"/>
              </a:solidFill>
            </a:endParaRPr>
          </a:p>
          <a:p>
            <a:pPr algn="ctr"/>
            <a:r>
              <a:rPr lang="en-US" dirty="0" err="1">
                <a:solidFill>
                  <a:schemeClr val="tx1"/>
                </a:solidFill>
              </a:rPr>
              <a:t>Schedule_Date</a:t>
            </a:r>
            <a:r>
              <a:rPr lang="en-US" dirty="0">
                <a:solidFill>
                  <a:schemeClr val="tx1"/>
                </a:solidFill>
              </a:rPr>
              <a:t> (Date, </a:t>
            </a:r>
            <a:r>
              <a:rPr lang="en-US" dirty="0" err="1">
                <a:solidFill>
                  <a:schemeClr val="tx1"/>
                </a:solidFill>
              </a:rPr>
              <a:t>Schedule_No</a:t>
            </a:r>
            <a:r>
              <a:rPr lang="en-US" dirty="0">
                <a:solidFill>
                  <a:schemeClr val="tx1"/>
                </a:solidFill>
              </a:rPr>
              <a:t> (FK))</a:t>
            </a:r>
          </a:p>
          <a:p>
            <a:pPr algn="ctr"/>
            <a:endParaRPr lang="en-US" dirty="0">
              <a:solidFill>
                <a:schemeClr val="tx1"/>
              </a:solidFill>
            </a:endParaRPr>
          </a:p>
          <a:p>
            <a:pPr algn="ctr"/>
            <a:r>
              <a:rPr lang="en-US" dirty="0" err="1">
                <a:solidFill>
                  <a:schemeClr val="tx1"/>
                </a:solidFill>
              </a:rPr>
              <a:t>Driver_Email</a:t>
            </a:r>
            <a:r>
              <a:rPr lang="en-US" dirty="0">
                <a:solidFill>
                  <a:schemeClr val="tx1"/>
                </a:solidFill>
              </a:rPr>
              <a:t> (Email (FK))</a:t>
            </a:r>
          </a:p>
          <a:p>
            <a:pPr algn="ctr"/>
            <a:endParaRPr lang="en-US" dirty="0">
              <a:solidFill>
                <a:schemeClr val="tx1"/>
              </a:solidFill>
            </a:endParaRPr>
          </a:p>
          <a:p>
            <a:pPr algn="ctr"/>
            <a:r>
              <a:rPr lang="en-US" dirty="0" err="1">
                <a:solidFill>
                  <a:schemeClr val="tx1"/>
                </a:solidFill>
              </a:rPr>
              <a:t>Driver_Address</a:t>
            </a:r>
            <a:r>
              <a:rPr lang="en-US" dirty="0">
                <a:solidFill>
                  <a:schemeClr val="tx1"/>
                </a:solidFill>
              </a:rPr>
              <a:t> (Address) (FK)</a:t>
            </a:r>
          </a:p>
        </p:txBody>
      </p:sp>
    </p:spTree>
    <p:extLst>
      <p:ext uri="{BB962C8B-B14F-4D97-AF65-F5344CB8AC3E}">
        <p14:creationId xmlns:p14="http://schemas.microsoft.com/office/powerpoint/2010/main" val="92984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Normalization Process</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3873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19999" y="2087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Normalization (2NF)</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117892"/>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A31ABDB1-E490-DBA2-1E81-0359B56FFB0E}"/>
              </a:ext>
            </a:extLst>
          </p:cNvPr>
          <p:cNvPicPr>
            <a:picLocks noChangeAspect="1"/>
          </p:cNvPicPr>
          <p:nvPr/>
        </p:nvPicPr>
        <p:blipFill>
          <a:blip r:embed="rId3"/>
          <a:stretch>
            <a:fillRect/>
          </a:stretch>
        </p:blipFill>
        <p:spPr>
          <a:xfrm>
            <a:off x="0" y="1017725"/>
            <a:ext cx="9144000" cy="4109357"/>
          </a:xfrm>
          <a:prstGeom prst="rect">
            <a:avLst/>
          </a:prstGeom>
        </p:spPr>
      </p:pic>
    </p:spTree>
    <p:extLst>
      <p:ext uri="{BB962C8B-B14F-4D97-AF65-F5344CB8AC3E}">
        <p14:creationId xmlns:p14="http://schemas.microsoft.com/office/powerpoint/2010/main" val="13186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19999" y="625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Normalization (3NF)</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117892"/>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solidFill>
                <a:schemeClr val="tx1"/>
              </a:solidFill>
            </a:endParaRPr>
          </a:p>
        </p:txBody>
      </p:sp>
      <p:pic>
        <p:nvPicPr>
          <p:cNvPr id="6" name="Picture 5" descr="Diagram, engineering drawing&#10;&#10;Description automatically generated">
            <a:extLst>
              <a:ext uri="{FF2B5EF4-FFF2-40B4-BE49-F238E27FC236}">
                <a16:creationId xmlns:a16="http://schemas.microsoft.com/office/drawing/2014/main" id="{4155505B-5E24-F76A-0B96-A27145843C48}"/>
              </a:ext>
            </a:extLst>
          </p:cNvPr>
          <p:cNvPicPr>
            <a:picLocks noChangeAspect="1"/>
          </p:cNvPicPr>
          <p:nvPr/>
        </p:nvPicPr>
        <p:blipFill>
          <a:blip r:embed="rId3"/>
          <a:stretch>
            <a:fillRect/>
          </a:stretch>
        </p:blipFill>
        <p:spPr>
          <a:xfrm>
            <a:off x="0" y="796413"/>
            <a:ext cx="9144000" cy="4478416"/>
          </a:xfrm>
          <a:prstGeom prst="rect">
            <a:avLst/>
          </a:prstGeom>
        </p:spPr>
      </p:pic>
    </p:spTree>
    <p:extLst>
      <p:ext uri="{BB962C8B-B14F-4D97-AF65-F5344CB8AC3E}">
        <p14:creationId xmlns:p14="http://schemas.microsoft.com/office/powerpoint/2010/main" val="185277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Final Set of Relations</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75667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Table of</a:t>
            </a:r>
            <a:r>
              <a:rPr lang="en" dirty="0"/>
              <a:t> contents</a:t>
            </a:r>
            <a:endParaRPr dirty="0"/>
          </a:p>
        </p:txBody>
      </p:sp>
      <p:sp>
        <p:nvSpPr>
          <p:cNvPr id="2608" name="Google Shape;2608;p61"/>
          <p:cNvSpPr txBox="1">
            <a:spLocks noGrp="1"/>
          </p:cNvSpPr>
          <p:nvPr>
            <p:ph type="title" idx="2"/>
          </p:nvPr>
        </p:nvSpPr>
        <p:spPr>
          <a:xfrm>
            <a:off x="1662251" y="1695937"/>
            <a:ext cx="2909749"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Statment</a:t>
            </a:r>
            <a:endParaRPr sz="2000" dirty="0"/>
          </a:p>
        </p:txBody>
      </p:sp>
      <p:sp>
        <p:nvSpPr>
          <p:cNvPr id="2609" name="Google Shape;2609;p61"/>
          <p:cNvSpPr txBox="1">
            <a:spLocks noGrp="1"/>
          </p:cNvSpPr>
          <p:nvPr>
            <p:ph type="subTitle" idx="1"/>
          </p:nvPr>
        </p:nvSpPr>
        <p:spPr>
          <a:xfrm>
            <a:off x="1662252" y="2029469"/>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and what database is designed.</a:t>
            </a:r>
            <a:endParaRPr dirty="0"/>
          </a:p>
        </p:txBody>
      </p:sp>
      <p:sp>
        <p:nvSpPr>
          <p:cNvPr id="2610" name="Google Shape;2610;p61"/>
          <p:cNvSpPr txBox="1">
            <a:spLocks noGrp="1"/>
          </p:cNvSpPr>
          <p:nvPr>
            <p:ph type="title" idx="3"/>
          </p:nvPr>
        </p:nvSpPr>
        <p:spPr>
          <a:xfrm>
            <a:off x="5809451" y="1695937"/>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Reqirement Resources</a:t>
            </a:r>
            <a:endParaRPr sz="2000" dirty="0"/>
          </a:p>
        </p:txBody>
      </p:sp>
      <p:sp>
        <p:nvSpPr>
          <p:cNvPr id="2612" name="Google Shape;2612;p61"/>
          <p:cNvSpPr txBox="1">
            <a:spLocks noGrp="1"/>
          </p:cNvSpPr>
          <p:nvPr>
            <p:ph type="title" idx="5"/>
          </p:nvPr>
        </p:nvSpPr>
        <p:spPr>
          <a:xfrm>
            <a:off x="1662251" y="3073077"/>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User Interface WireFrames</a:t>
            </a:r>
            <a:endParaRPr sz="2000" dirty="0"/>
          </a:p>
        </p:txBody>
      </p:sp>
      <p:sp>
        <p:nvSpPr>
          <p:cNvPr id="2614" name="Google Shape;2614;p61"/>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ERD</a:t>
            </a:r>
            <a:endParaRPr dirty="0"/>
          </a:p>
        </p:txBody>
      </p:sp>
      <p:sp>
        <p:nvSpPr>
          <p:cNvPr id="2615" name="Google Shape;2615;p61"/>
          <p:cNvSpPr txBox="1">
            <a:spLocks noGrp="1"/>
          </p:cNvSpPr>
          <p:nvPr>
            <p:ph type="subTitle" idx="8"/>
          </p:nvPr>
        </p:nvSpPr>
        <p:spPr>
          <a:xfrm>
            <a:off x="5690951" y="3336927"/>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Entity Relationship Diagram</a:t>
            </a:r>
            <a:endParaRPr dirty="0"/>
          </a:p>
        </p:txBody>
      </p:sp>
      <p:sp>
        <p:nvSpPr>
          <p:cNvPr id="2616" name="Google Shape;2616;p61"/>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617" name="Google Shape;2617;p61"/>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618" name="Google Shape;2618;p61"/>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619" name="Google Shape;2619;p61"/>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07"/>
                                        </p:tgtEl>
                                        <p:attrNameLst>
                                          <p:attrName>style.visibility</p:attrName>
                                        </p:attrNameLst>
                                      </p:cBhvr>
                                      <p:to>
                                        <p:strVal val="visible"/>
                                      </p:to>
                                    </p:set>
                                    <p:anim calcmode="lin" valueType="num">
                                      <p:cBhvr additive="base">
                                        <p:cTn id="7" dur="1000"/>
                                        <p:tgtEl>
                                          <p:spTgt spid="260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8"/>
                                        </p:tgtEl>
                                        <p:attrNameLst>
                                          <p:attrName>style.visibility</p:attrName>
                                        </p:attrNameLst>
                                      </p:cBhvr>
                                      <p:to>
                                        <p:strVal val="visible"/>
                                      </p:to>
                                    </p:set>
                                    <p:anim calcmode="lin" valueType="num">
                                      <p:cBhvr additive="base">
                                        <p:cTn id="12" dur="1000"/>
                                        <p:tgtEl>
                                          <p:spTgt spid="260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2609"/>
                                        </p:tgtEl>
                                        <p:attrNameLst>
                                          <p:attrName>style.visibility</p:attrName>
                                        </p:attrNameLst>
                                      </p:cBhvr>
                                      <p:to>
                                        <p:strVal val="visible"/>
                                      </p:to>
                                    </p:set>
                                    <p:anim calcmode="lin" valueType="num">
                                      <p:cBhvr additive="base">
                                        <p:cTn id="15" dur="1000"/>
                                        <p:tgtEl>
                                          <p:spTgt spid="260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616"/>
                                        </p:tgtEl>
                                        <p:attrNameLst>
                                          <p:attrName>style.visibility</p:attrName>
                                        </p:attrNameLst>
                                      </p:cBhvr>
                                      <p:to>
                                        <p:strVal val="visible"/>
                                      </p:to>
                                    </p:set>
                                    <p:anim calcmode="lin" valueType="num">
                                      <p:cBhvr additive="base">
                                        <p:cTn id="18" dur="1000"/>
                                        <p:tgtEl>
                                          <p:spTgt spid="26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612"/>
                                        </p:tgtEl>
                                        <p:attrNameLst>
                                          <p:attrName>style.visibility</p:attrName>
                                        </p:attrNameLst>
                                      </p:cBhvr>
                                      <p:to>
                                        <p:strVal val="visible"/>
                                      </p:to>
                                    </p:set>
                                    <p:anim calcmode="lin" valueType="num">
                                      <p:cBhvr additive="base">
                                        <p:cTn id="23" dur="1000"/>
                                        <p:tgtEl>
                                          <p:spTgt spid="26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2618"/>
                                        </p:tgtEl>
                                        <p:attrNameLst>
                                          <p:attrName>style.visibility</p:attrName>
                                        </p:attrNameLst>
                                      </p:cBhvr>
                                      <p:to>
                                        <p:strVal val="visible"/>
                                      </p:to>
                                    </p:set>
                                    <p:anim calcmode="lin" valueType="num">
                                      <p:cBhvr additive="base">
                                        <p:cTn id="26" dur="1000"/>
                                        <p:tgtEl>
                                          <p:spTgt spid="2618"/>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610"/>
                                        </p:tgtEl>
                                        <p:attrNameLst>
                                          <p:attrName>style.visibility</p:attrName>
                                        </p:attrNameLst>
                                      </p:cBhvr>
                                      <p:to>
                                        <p:strVal val="visible"/>
                                      </p:to>
                                    </p:set>
                                    <p:anim calcmode="lin" valueType="num">
                                      <p:cBhvr additive="base">
                                        <p:cTn id="31" dur="1000"/>
                                        <p:tgtEl>
                                          <p:spTgt spid="2610"/>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2617"/>
                                        </p:tgtEl>
                                        <p:attrNameLst>
                                          <p:attrName>style.visibility</p:attrName>
                                        </p:attrNameLst>
                                      </p:cBhvr>
                                      <p:to>
                                        <p:strVal val="visible"/>
                                      </p:to>
                                    </p:set>
                                    <p:anim calcmode="lin" valueType="num">
                                      <p:cBhvr additive="base">
                                        <p:cTn id="34" dur="1000"/>
                                        <p:tgtEl>
                                          <p:spTgt spid="2617"/>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614"/>
                                        </p:tgtEl>
                                        <p:attrNameLst>
                                          <p:attrName>style.visibility</p:attrName>
                                        </p:attrNameLst>
                                      </p:cBhvr>
                                      <p:to>
                                        <p:strVal val="visible"/>
                                      </p:to>
                                    </p:set>
                                    <p:anim calcmode="lin" valueType="num">
                                      <p:cBhvr additive="base">
                                        <p:cTn id="39" dur="1000"/>
                                        <p:tgtEl>
                                          <p:spTgt spid="2614"/>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2615"/>
                                        </p:tgtEl>
                                        <p:attrNameLst>
                                          <p:attrName>style.visibility</p:attrName>
                                        </p:attrNameLst>
                                      </p:cBhvr>
                                      <p:to>
                                        <p:strVal val="visible"/>
                                      </p:to>
                                    </p:set>
                                    <p:anim calcmode="lin" valueType="num">
                                      <p:cBhvr additive="base">
                                        <p:cTn id="42" dur="1000"/>
                                        <p:tgtEl>
                                          <p:spTgt spid="2615"/>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2619"/>
                                        </p:tgtEl>
                                        <p:attrNameLst>
                                          <p:attrName>style.visibility</p:attrName>
                                        </p:attrNameLst>
                                      </p:cBhvr>
                                      <p:to>
                                        <p:strVal val="visible"/>
                                      </p:to>
                                    </p:set>
                                    <p:anim calcmode="lin" valueType="num">
                                      <p:cBhvr additive="base">
                                        <p:cTn id="45" dur="1000"/>
                                        <p:tgtEl>
                                          <p:spTgt spid="26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Set of Relations</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216215"/>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1"/>
                </a:solidFill>
              </a:rPr>
              <a:t>1.  Train has a binary relation of “Reaches” with station. This is a many to many relation such that “A train reaches many stations and A station is reached by many trains” and both are mandatory in this case.</a:t>
            </a:r>
          </a:p>
          <a:p>
            <a:pPr algn="ctr"/>
            <a:endParaRPr lang="en-US" sz="2000" dirty="0">
              <a:solidFill>
                <a:schemeClr val="tx1"/>
              </a:solidFill>
            </a:endParaRPr>
          </a:p>
          <a:p>
            <a:pPr algn="ctr"/>
            <a:r>
              <a:rPr lang="en-US" sz="2000" dirty="0">
                <a:solidFill>
                  <a:schemeClr val="tx1"/>
                </a:solidFill>
              </a:rPr>
              <a:t>2.  Train has a binary relation of “HAS” with schedule too. This is a one to one relation such that “A train has only one schedule and one schedule is assigned to one train only” and both are mandatory.</a:t>
            </a:r>
          </a:p>
          <a:p>
            <a:pPr algn="ctr"/>
            <a:endParaRPr lang="en-US" sz="2000" dirty="0">
              <a:solidFill>
                <a:schemeClr val="tx1"/>
              </a:solidFill>
            </a:endParaRPr>
          </a:p>
          <a:p>
            <a:pPr algn="ctr"/>
            <a:r>
              <a:rPr lang="en-US" sz="2000" dirty="0">
                <a:solidFill>
                  <a:schemeClr val="tx1"/>
                </a:solidFill>
              </a:rPr>
              <a:t>3.  Driver has a binary relation of “Drives” with Train. This is a one to many relation such that “A driver can drive many trains but one train is driven by one driver only” and both are mandatory.</a:t>
            </a:r>
          </a:p>
          <a:p>
            <a:pPr algn="ctr"/>
            <a:endParaRPr lang="en-US" sz="2000" dirty="0">
              <a:solidFill>
                <a:schemeClr val="tx1"/>
              </a:solidFill>
            </a:endParaRPr>
          </a:p>
        </p:txBody>
      </p:sp>
    </p:spTree>
    <p:extLst>
      <p:ext uri="{BB962C8B-B14F-4D97-AF65-F5344CB8AC3E}">
        <p14:creationId xmlns:p14="http://schemas.microsoft.com/office/powerpoint/2010/main" val="2282008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Set of Relations </a:t>
            </a:r>
            <a:r>
              <a:rPr lang="en" sz="1800" b="0" dirty="0"/>
              <a:t>cont.</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471853"/>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1"/>
                </a:solidFill>
              </a:rPr>
              <a:t>4.  User has a binary relation of “Books” with </a:t>
            </a:r>
            <a:r>
              <a:rPr lang="en-US" sz="2000" dirty="0" err="1">
                <a:solidFill>
                  <a:schemeClr val="tx1"/>
                </a:solidFill>
              </a:rPr>
              <a:t>TicketForSeats</a:t>
            </a:r>
            <a:r>
              <a:rPr lang="en-US" sz="2000" dirty="0">
                <a:solidFill>
                  <a:schemeClr val="tx1"/>
                </a:solidFill>
              </a:rPr>
              <a:t>. This is a one to many relation such that “A user can book many tickets but each ticket is booked by one user only” and here user is mandatory but </a:t>
            </a:r>
            <a:r>
              <a:rPr lang="en-US" sz="2000" dirty="0" err="1">
                <a:solidFill>
                  <a:schemeClr val="tx1"/>
                </a:solidFill>
              </a:rPr>
              <a:t>TicketForSeats</a:t>
            </a:r>
            <a:r>
              <a:rPr lang="en-US" sz="2000" dirty="0">
                <a:solidFill>
                  <a:schemeClr val="tx1"/>
                </a:solidFill>
              </a:rPr>
              <a:t> is optional.</a:t>
            </a:r>
          </a:p>
          <a:p>
            <a:pPr algn="ctr"/>
            <a:endParaRPr lang="en-US" sz="2000" dirty="0">
              <a:solidFill>
                <a:schemeClr val="tx1"/>
              </a:solidFill>
            </a:endParaRPr>
          </a:p>
          <a:p>
            <a:pPr algn="ctr"/>
            <a:r>
              <a:rPr lang="en-US" sz="2000" dirty="0">
                <a:solidFill>
                  <a:schemeClr val="tx1"/>
                </a:solidFill>
              </a:rPr>
              <a:t>5. User has a binary relation of “Cancel” with </a:t>
            </a:r>
            <a:r>
              <a:rPr lang="en-US" sz="2000" dirty="0" err="1">
                <a:solidFill>
                  <a:schemeClr val="tx1"/>
                </a:solidFill>
              </a:rPr>
              <a:t>TicketForSeats</a:t>
            </a:r>
            <a:r>
              <a:rPr lang="en-US" sz="2000" dirty="0">
                <a:solidFill>
                  <a:schemeClr val="tx1"/>
                </a:solidFill>
              </a:rPr>
              <a:t> too. This is a one to many weak relation such that “A user can cancel many tickets but each ticket is cancelled by one user only” and here User is mandatory but </a:t>
            </a:r>
            <a:r>
              <a:rPr lang="en-US" sz="2000" dirty="0" err="1">
                <a:solidFill>
                  <a:schemeClr val="tx1"/>
                </a:solidFill>
              </a:rPr>
              <a:t>TicketForSeats</a:t>
            </a:r>
            <a:r>
              <a:rPr lang="en-US" sz="2000" dirty="0">
                <a:solidFill>
                  <a:schemeClr val="tx1"/>
                </a:solidFill>
              </a:rPr>
              <a:t> is optional.</a:t>
            </a:r>
          </a:p>
          <a:p>
            <a:pPr algn="ctr"/>
            <a:endParaRPr lang="en-US" sz="2000" dirty="0">
              <a:solidFill>
                <a:schemeClr val="tx1"/>
              </a:solidFill>
            </a:endParaRPr>
          </a:p>
        </p:txBody>
      </p:sp>
    </p:spTree>
    <p:extLst>
      <p:ext uri="{BB962C8B-B14F-4D97-AF65-F5344CB8AC3E}">
        <p14:creationId xmlns:p14="http://schemas.microsoft.com/office/powerpoint/2010/main" val="43677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Set of Relations </a:t>
            </a:r>
            <a:r>
              <a:rPr lang="en" sz="1800" b="0" dirty="0"/>
              <a:t>cont.</a:t>
            </a:r>
            <a:endParaRPr sz="1800"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471853"/>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1"/>
                </a:solidFill>
              </a:rPr>
              <a:t>6.  Train has a binary relation of “Owns” with </a:t>
            </a:r>
            <a:r>
              <a:rPr lang="en-US" sz="2000" dirty="0" err="1">
                <a:solidFill>
                  <a:schemeClr val="tx1"/>
                </a:solidFill>
              </a:rPr>
              <a:t>TicketForSeats</a:t>
            </a:r>
            <a:r>
              <a:rPr lang="en-US" sz="2000" dirty="0">
                <a:solidFill>
                  <a:schemeClr val="tx1"/>
                </a:solidFill>
              </a:rPr>
              <a:t>. This is a one to many relation such that “A train owns many tickets but each ticket is owned by/</a:t>
            </a:r>
            <a:r>
              <a:rPr lang="en-US" sz="2000" dirty="0" err="1">
                <a:solidFill>
                  <a:schemeClr val="tx1"/>
                </a:solidFill>
              </a:rPr>
              <a:t>belomgs</a:t>
            </a:r>
            <a:r>
              <a:rPr lang="en-US" sz="2000" dirty="0">
                <a:solidFill>
                  <a:schemeClr val="tx1"/>
                </a:solidFill>
              </a:rPr>
              <a:t> to one train only” and here Train is mandatory but </a:t>
            </a:r>
            <a:r>
              <a:rPr lang="en-US" sz="2000" dirty="0" err="1">
                <a:solidFill>
                  <a:schemeClr val="tx1"/>
                </a:solidFill>
              </a:rPr>
              <a:t>TicketForSeats</a:t>
            </a:r>
            <a:r>
              <a:rPr lang="en-US" sz="2000" dirty="0">
                <a:solidFill>
                  <a:schemeClr val="tx1"/>
                </a:solidFill>
              </a:rPr>
              <a:t> is optional.</a:t>
            </a:r>
          </a:p>
        </p:txBody>
      </p:sp>
    </p:spTree>
    <p:extLst>
      <p:ext uri="{BB962C8B-B14F-4D97-AF65-F5344CB8AC3E}">
        <p14:creationId xmlns:p14="http://schemas.microsoft.com/office/powerpoint/2010/main" val="102083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658526"/>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Conclusion</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279681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2" name="Google Shape;2679;p67">
            <a:extLst>
              <a:ext uri="{FF2B5EF4-FFF2-40B4-BE49-F238E27FC236}">
                <a16:creationId xmlns:a16="http://schemas.microsoft.com/office/drawing/2014/main" id="{D3F242C5-8CF7-3A18-16D9-683A7E389A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Conclusion</a:t>
            </a:r>
            <a:endParaRPr dirty="0"/>
          </a:p>
        </p:txBody>
      </p:sp>
      <p:sp>
        <p:nvSpPr>
          <p:cNvPr id="3" name="Google Shape;2683;p67">
            <a:extLst>
              <a:ext uri="{FF2B5EF4-FFF2-40B4-BE49-F238E27FC236}">
                <a16:creationId xmlns:a16="http://schemas.microsoft.com/office/drawing/2014/main" id="{DB3CA550-3DEE-A258-5C69-A7FEBC8D09AA}"/>
              </a:ext>
            </a:extLst>
          </p:cNvPr>
          <p:cNvSpPr txBox="1">
            <a:spLocks/>
          </p:cNvSpPr>
          <p:nvPr/>
        </p:nvSpPr>
        <p:spPr>
          <a:xfrm>
            <a:off x="390261" y="1216215"/>
            <a:ext cx="8363477" cy="1010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1"/>
                </a:solidFill>
              </a:rPr>
              <a:t> In our project Train Ticketing System, we will have to store all the information about the Trains scheduled and the users’ booking tickets and even status of trains, seats etc. This data base will be helpful for the applications which facilitate passengers to book the train tickets and check the details of trains and their status from their place itself and avoid inconveniences of going to railway station for each and every query they get. We had considered the most important requirements only, many more features and details can be added to the project in order to obtain even more user-friendly applications. These applications are already in progress and in future they can be upgraded and may become part of amazing technology. </a:t>
            </a:r>
          </a:p>
        </p:txBody>
      </p:sp>
    </p:spTree>
    <p:extLst>
      <p:ext uri="{BB962C8B-B14F-4D97-AF65-F5344CB8AC3E}">
        <p14:creationId xmlns:p14="http://schemas.microsoft.com/office/powerpoint/2010/main" val="116929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3"/>
        <p:cNvGrpSpPr/>
        <p:nvPr/>
      </p:nvGrpSpPr>
      <p:grpSpPr>
        <a:xfrm>
          <a:off x="0" y="0"/>
          <a:ext cx="0" cy="0"/>
          <a:chOff x="0" y="0"/>
          <a:chExt cx="0" cy="0"/>
        </a:xfrm>
      </p:grpSpPr>
      <p:sp>
        <p:nvSpPr>
          <p:cNvPr id="2894" name="Google Shape;2894;p83"/>
          <p:cNvSpPr txBox="1">
            <a:spLocks noGrp="1"/>
          </p:cNvSpPr>
          <p:nvPr>
            <p:ph type="title"/>
          </p:nvPr>
        </p:nvSpPr>
        <p:spPr>
          <a:xfrm>
            <a:off x="1343493" y="1094528"/>
            <a:ext cx="3742200" cy="11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94"/>
                                        </p:tgtEl>
                                        <p:attrNameLst>
                                          <p:attrName>style.visibility</p:attrName>
                                        </p:attrNameLst>
                                      </p:cBhvr>
                                      <p:to>
                                        <p:strVal val="visible"/>
                                      </p:to>
                                    </p:set>
                                    <p:anim calcmode="lin" valueType="num">
                                      <p:cBhvr additive="base">
                                        <p:cTn id="7" dur="1000"/>
                                        <p:tgtEl>
                                          <p:spTgt spid="28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Table of</a:t>
            </a:r>
            <a:r>
              <a:rPr lang="en" dirty="0"/>
              <a:t> contents</a:t>
            </a:r>
            <a:endParaRPr dirty="0"/>
          </a:p>
        </p:txBody>
      </p:sp>
      <p:sp>
        <p:nvSpPr>
          <p:cNvPr id="2608" name="Google Shape;2608;p61"/>
          <p:cNvSpPr txBox="1">
            <a:spLocks noGrp="1"/>
          </p:cNvSpPr>
          <p:nvPr>
            <p:ph type="title" idx="2"/>
          </p:nvPr>
        </p:nvSpPr>
        <p:spPr>
          <a:xfrm>
            <a:off x="1662251" y="1695937"/>
            <a:ext cx="2909749"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Relational Mapping</a:t>
            </a:r>
            <a:endParaRPr sz="2000" dirty="0"/>
          </a:p>
        </p:txBody>
      </p:sp>
      <p:sp>
        <p:nvSpPr>
          <p:cNvPr id="2609" name="Google Shape;2609;p61"/>
          <p:cNvSpPr txBox="1">
            <a:spLocks noGrp="1"/>
          </p:cNvSpPr>
          <p:nvPr>
            <p:ph type="subTitle" idx="1"/>
          </p:nvPr>
        </p:nvSpPr>
        <p:spPr>
          <a:xfrm>
            <a:off x="1662252" y="2029469"/>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ERD to relational mapping</a:t>
            </a:r>
            <a:endParaRPr dirty="0"/>
          </a:p>
        </p:txBody>
      </p:sp>
      <p:sp>
        <p:nvSpPr>
          <p:cNvPr id="2610" name="Google Shape;2610;p61"/>
          <p:cNvSpPr txBox="1">
            <a:spLocks noGrp="1"/>
          </p:cNvSpPr>
          <p:nvPr>
            <p:ph type="title" idx="3"/>
          </p:nvPr>
        </p:nvSpPr>
        <p:spPr>
          <a:xfrm>
            <a:off x="5730318" y="1723149"/>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Normalization Process</a:t>
            </a:r>
            <a:endParaRPr sz="2000" dirty="0"/>
          </a:p>
        </p:txBody>
      </p:sp>
      <p:sp>
        <p:nvSpPr>
          <p:cNvPr id="2612" name="Google Shape;2612;p61"/>
          <p:cNvSpPr txBox="1">
            <a:spLocks noGrp="1"/>
          </p:cNvSpPr>
          <p:nvPr>
            <p:ph type="title" idx="5"/>
          </p:nvPr>
        </p:nvSpPr>
        <p:spPr>
          <a:xfrm>
            <a:off x="1656228" y="3063907"/>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Final Set of Relations</a:t>
            </a:r>
            <a:endParaRPr sz="2000" dirty="0"/>
          </a:p>
        </p:txBody>
      </p:sp>
      <p:sp>
        <p:nvSpPr>
          <p:cNvPr id="2614" name="Google Shape;2614;p61"/>
          <p:cNvSpPr txBox="1">
            <a:spLocks noGrp="1"/>
          </p:cNvSpPr>
          <p:nvPr>
            <p:ph type="title" idx="7"/>
          </p:nvPr>
        </p:nvSpPr>
        <p:spPr>
          <a:xfrm>
            <a:off x="5671068" y="3163111"/>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Conclusion</a:t>
            </a:r>
            <a:endParaRPr sz="2000" dirty="0"/>
          </a:p>
        </p:txBody>
      </p:sp>
      <p:sp>
        <p:nvSpPr>
          <p:cNvPr id="2616" name="Google Shape;2616;p61"/>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2617" name="Google Shape;2617;p61"/>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2618" name="Google Shape;2618;p61"/>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sp>
        <p:nvSpPr>
          <p:cNvPr id="2619" name="Google Shape;2619;p61"/>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409633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07"/>
                                        </p:tgtEl>
                                        <p:attrNameLst>
                                          <p:attrName>style.visibility</p:attrName>
                                        </p:attrNameLst>
                                      </p:cBhvr>
                                      <p:to>
                                        <p:strVal val="visible"/>
                                      </p:to>
                                    </p:set>
                                    <p:anim calcmode="lin" valueType="num">
                                      <p:cBhvr additive="base">
                                        <p:cTn id="7" dur="1000"/>
                                        <p:tgtEl>
                                          <p:spTgt spid="260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8"/>
                                        </p:tgtEl>
                                        <p:attrNameLst>
                                          <p:attrName>style.visibility</p:attrName>
                                        </p:attrNameLst>
                                      </p:cBhvr>
                                      <p:to>
                                        <p:strVal val="visible"/>
                                      </p:to>
                                    </p:set>
                                    <p:anim calcmode="lin" valueType="num">
                                      <p:cBhvr additive="base">
                                        <p:cTn id="12" dur="1000"/>
                                        <p:tgtEl>
                                          <p:spTgt spid="260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2609"/>
                                        </p:tgtEl>
                                        <p:attrNameLst>
                                          <p:attrName>style.visibility</p:attrName>
                                        </p:attrNameLst>
                                      </p:cBhvr>
                                      <p:to>
                                        <p:strVal val="visible"/>
                                      </p:to>
                                    </p:set>
                                    <p:anim calcmode="lin" valueType="num">
                                      <p:cBhvr additive="base">
                                        <p:cTn id="15" dur="1000"/>
                                        <p:tgtEl>
                                          <p:spTgt spid="260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616"/>
                                        </p:tgtEl>
                                        <p:attrNameLst>
                                          <p:attrName>style.visibility</p:attrName>
                                        </p:attrNameLst>
                                      </p:cBhvr>
                                      <p:to>
                                        <p:strVal val="visible"/>
                                      </p:to>
                                    </p:set>
                                    <p:anim calcmode="lin" valueType="num">
                                      <p:cBhvr additive="base">
                                        <p:cTn id="18" dur="1000"/>
                                        <p:tgtEl>
                                          <p:spTgt spid="26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612"/>
                                        </p:tgtEl>
                                        <p:attrNameLst>
                                          <p:attrName>style.visibility</p:attrName>
                                        </p:attrNameLst>
                                      </p:cBhvr>
                                      <p:to>
                                        <p:strVal val="visible"/>
                                      </p:to>
                                    </p:set>
                                    <p:anim calcmode="lin" valueType="num">
                                      <p:cBhvr additive="base">
                                        <p:cTn id="23" dur="1000"/>
                                        <p:tgtEl>
                                          <p:spTgt spid="26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2618"/>
                                        </p:tgtEl>
                                        <p:attrNameLst>
                                          <p:attrName>style.visibility</p:attrName>
                                        </p:attrNameLst>
                                      </p:cBhvr>
                                      <p:to>
                                        <p:strVal val="visible"/>
                                      </p:to>
                                    </p:set>
                                    <p:anim calcmode="lin" valueType="num">
                                      <p:cBhvr additive="base">
                                        <p:cTn id="26" dur="1000"/>
                                        <p:tgtEl>
                                          <p:spTgt spid="2618"/>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610"/>
                                        </p:tgtEl>
                                        <p:attrNameLst>
                                          <p:attrName>style.visibility</p:attrName>
                                        </p:attrNameLst>
                                      </p:cBhvr>
                                      <p:to>
                                        <p:strVal val="visible"/>
                                      </p:to>
                                    </p:set>
                                    <p:anim calcmode="lin" valueType="num">
                                      <p:cBhvr additive="base">
                                        <p:cTn id="31" dur="1000"/>
                                        <p:tgtEl>
                                          <p:spTgt spid="2610"/>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2617"/>
                                        </p:tgtEl>
                                        <p:attrNameLst>
                                          <p:attrName>style.visibility</p:attrName>
                                        </p:attrNameLst>
                                      </p:cBhvr>
                                      <p:to>
                                        <p:strVal val="visible"/>
                                      </p:to>
                                    </p:set>
                                    <p:anim calcmode="lin" valueType="num">
                                      <p:cBhvr additive="base">
                                        <p:cTn id="34" dur="1000"/>
                                        <p:tgtEl>
                                          <p:spTgt spid="2617"/>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614"/>
                                        </p:tgtEl>
                                        <p:attrNameLst>
                                          <p:attrName>style.visibility</p:attrName>
                                        </p:attrNameLst>
                                      </p:cBhvr>
                                      <p:to>
                                        <p:strVal val="visible"/>
                                      </p:to>
                                    </p:set>
                                    <p:anim calcmode="lin" valueType="num">
                                      <p:cBhvr additive="base">
                                        <p:cTn id="39" dur="1000"/>
                                        <p:tgtEl>
                                          <p:spTgt spid="2614"/>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2619"/>
                                        </p:tgtEl>
                                        <p:attrNameLst>
                                          <p:attrName>style.visibility</p:attrName>
                                        </p:attrNameLst>
                                      </p:cBhvr>
                                      <p:to>
                                        <p:strVal val="visible"/>
                                      </p:to>
                                    </p:set>
                                    <p:anim calcmode="lin" valueType="num">
                                      <p:cBhvr additive="base">
                                        <p:cTn id="42" dur="1000"/>
                                        <p:tgtEl>
                                          <p:spTgt spid="26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45138" y="2571750"/>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Problem Statement</a:t>
            </a:r>
            <a:endParaRPr sz="3600" dirty="0"/>
          </a:p>
        </p:txBody>
      </p:sp>
      <p:sp>
        <p:nvSpPr>
          <p:cNvPr id="2654" name="Google Shape;2654;p63"/>
          <p:cNvSpPr txBox="1">
            <a:spLocks noGrp="1"/>
          </p:cNvSpPr>
          <p:nvPr>
            <p:ph type="subTitle" idx="1"/>
          </p:nvPr>
        </p:nvSpPr>
        <p:spPr>
          <a:xfrm>
            <a:off x="2145138" y="3185994"/>
            <a:ext cx="4853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Why and what database is designed.</a:t>
            </a:r>
            <a:endParaRPr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65"/>
          <p:cNvSpPr txBox="1">
            <a:spLocks noGrp="1"/>
          </p:cNvSpPr>
          <p:nvPr>
            <p:ph type="title"/>
          </p:nvPr>
        </p:nvSpPr>
        <p:spPr>
          <a:xfrm>
            <a:off x="1791342" y="985120"/>
            <a:ext cx="5561316"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Problem Statement</a:t>
            </a:r>
            <a:endParaRPr sz="3600" dirty="0"/>
          </a:p>
        </p:txBody>
      </p:sp>
      <p:sp>
        <p:nvSpPr>
          <p:cNvPr id="2668" name="Google Shape;2668;p65"/>
          <p:cNvSpPr txBox="1">
            <a:spLocks noGrp="1"/>
          </p:cNvSpPr>
          <p:nvPr>
            <p:ph type="subTitle" idx="1"/>
          </p:nvPr>
        </p:nvSpPr>
        <p:spPr>
          <a:xfrm>
            <a:off x="1042078" y="2299195"/>
            <a:ext cx="7059844" cy="147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With the ever increasing population and the not so fast growing infrastructure, the railway reservation system needs a supporting portal to manage the physical rush. This calls for a railway reservation/ticketing system for manipulation of data.</a:t>
            </a:r>
            <a:endParaRPr sz="2000" dirty="0"/>
          </a:p>
        </p:txBody>
      </p:sp>
    </p:spTree>
    <p:extLst>
      <p:ext uri="{BB962C8B-B14F-4D97-AF65-F5344CB8AC3E}">
        <p14:creationId xmlns:p14="http://schemas.microsoft.com/office/powerpoint/2010/main" val="163124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User Interface Wireframes</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49063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grpSp>
        <p:nvGrpSpPr>
          <p:cNvPr id="4" name="Group 3">
            <a:extLst>
              <a:ext uri="{FF2B5EF4-FFF2-40B4-BE49-F238E27FC236}">
                <a16:creationId xmlns:a16="http://schemas.microsoft.com/office/drawing/2014/main" id="{C9206C6A-0849-D4FE-5CAD-390B3CAB07E0}"/>
              </a:ext>
            </a:extLst>
          </p:cNvPr>
          <p:cNvGrpSpPr/>
          <p:nvPr/>
        </p:nvGrpSpPr>
        <p:grpSpPr>
          <a:xfrm>
            <a:off x="1317146" y="162828"/>
            <a:ext cx="6743058" cy="4817843"/>
            <a:chOff x="0" y="0"/>
            <a:chExt cx="6607302" cy="5670042"/>
          </a:xfrm>
        </p:grpSpPr>
        <p:pic>
          <p:nvPicPr>
            <p:cNvPr id="5" name="Picture 4">
              <a:extLst>
                <a:ext uri="{FF2B5EF4-FFF2-40B4-BE49-F238E27FC236}">
                  <a16:creationId xmlns:a16="http://schemas.microsoft.com/office/drawing/2014/main" id="{049FF01D-C0BB-17CC-B33E-0F5FB8D8DDEF}"/>
                </a:ext>
              </a:extLst>
            </p:cNvPr>
            <p:cNvPicPr/>
            <p:nvPr/>
          </p:nvPicPr>
          <p:blipFill>
            <a:blip r:embed="rId3"/>
            <a:stretch>
              <a:fillRect/>
            </a:stretch>
          </p:blipFill>
          <p:spPr>
            <a:xfrm>
              <a:off x="3038856" y="0"/>
              <a:ext cx="3509010" cy="2839974"/>
            </a:xfrm>
            <a:prstGeom prst="rect">
              <a:avLst/>
            </a:prstGeom>
          </p:spPr>
        </p:pic>
        <p:pic>
          <p:nvPicPr>
            <p:cNvPr id="6" name="Picture 5">
              <a:extLst>
                <a:ext uri="{FF2B5EF4-FFF2-40B4-BE49-F238E27FC236}">
                  <a16:creationId xmlns:a16="http://schemas.microsoft.com/office/drawing/2014/main" id="{0E041A17-6DDC-4B67-4C56-D8277FB87458}"/>
                </a:ext>
              </a:extLst>
            </p:cNvPr>
            <p:cNvPicPr/>
            <p:nvPr/>
          </p:nvPicPr>
          <p:blipFill>
            <a:blip r:embed="rId4"/>
            <a:stretch>
              <a:fillRect/>
            </a:stretch>
          </p:blipFill>
          <p:spPr>
            <a:xfrm>
              <a:off x="70104" y="22861"/>
              <a:ext cx="2995422" cy="2821686"/>
            </a:xfrm>
            <a:prstGeom prst="rect">
              <a:avLst/>
            </a:prstGeom>
          </p:spPr>
        </p:pic>
        <p:pic>
          <p:nvPicPr>
            <p:cNvPr id="7" name="Picture 6">
              <a:extLst>
                <a:ext uri="{FF2B5EF4-FFF2-40B4-BE49-F238E27FC236}">
                  <a16:creationId xmlns:a16="http://schemas.microsoft.com/office/drawing/2014/main" id="{35328FAB-CC51-ABB5-2C80-7604125F0FED}"/>
                </a:ext>
              </a:extLst>
            </p:cNvPr>
            <p:cNvPicPr/>
            <p:nvPr/>
          </p:nvPicPr>
          <p:blipFill>
            <a:blip r:embed="rId5"/>
            <a:stretch>
              <a:fillRect/>
            </a:stretch>
          </p:blipFill>
          <p:spPr>
            <a:xfrm>
              <a:off x="0" y="2834640"/>
              <a:ext cx="3132582" cy="2835402"/>
            </a:xfrm>
            <a:prstGeom prst="rect">
              <a:avLst/>
            </a:prstGeom>
          </p:spPr>
        </p:pic>
        <p:pic>
          <p:nvPicPr>
            <p:cNvPr id="8" name="Picture 7">
              <a:extLst>
                <a:ext uri="{FF2B5EF4-FFF2-40B4-BE49-F238E27FC236}">
                  <a16:creationId xmlns:a16="http://schemas.microsoft.com/office/drawing/2014/main" id="{754254EF-2FE8-34F9-7E89-77ADF98912A9}"/>
                </a:ext>
              </a:extLst>
            </p:cNvPr>
            <p:cNvPicPr/>
            <p:nvPr/>
          </p:nvPicPr>
          <p:blipFill>
            <a:blip r:embed="rId6"/>
            <a:stretch>
              <a:fillRect/>
            </a:stretch>
          </p:blipFill>
          <p:spPr>
            <a:xfrm>
              <a:off x="3148584" y="2872740"/>
              <a:ext cx="3458718" cy="2676906"/>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pic>
        <p:nvPicPr>
          <p:cNvPr id="11" name="Picture 10">
            <a:extLst>
              <a:ext uri="{FF2B5EF4-FFF2-40B4-BE49-F238E27FC236}">
                <a16:creationId xmlns:a16="http://schemas.microsoft.com/office/drawing/2014/main" id="{51B9657E-0272-A13E-B98B-F66903C836F4}"/>
              </a:ext>
            </a:extLst>
          </p:cNvPr>
          <p:cNvPicPr/>
          <p:nvPr/>
        </p:nvPicPr>
        <p:blipFill>
          <a:blip r:embed="rId3"/>
          <a:stretch>
            <a:fillRect/>
          </a:stretch>
        </p:blipFill>
        <p:spPr>
          <a:xfrm>
            <a:off x="176162" y="151938"/>
            <a:ext cx="3403600" cy="2676525"/>
          </a:xfrm>
          <a:prstGeom prst="rect">
            <a:avLst/>
          </a:prstGeom>
        </p:spPr>
      </p:pic>
      <p:pic>
        <p:nvPicPr>
          <p:cNvPr id="14" name="Picture 13">
            <a:extLst>
              <a:ext uri="{FF2B5EF4-FFF2-40B4-BE49-F238E27FC236}">
                <a16:creationId xmlns:a16="http://schemas.microsoft.com/office/drawing/2014/main" id="{A3C59B82-A98D-4345-EDC7-48BF81826211}"/>
              </a:ext>
            </a:extLst>
          </p:cNvPr>
          <p:cNvPicPr/>
          <p:nvPr/>
        </p:nvPicPr>
        <p:blipFill>
          <a:blip r:embed="rId4"/>
          <a:stretch>
            <a:fillRect/>
          </a:stretch>
        </p:blipFill>
        <p:spPr>
          <a:xfrm>
            <a:off x="5564240" y="132253"/>
            <a:ext cx="3333115" cy="2696210"/>
          </a:xfrm>
          <a:prstGeom prst="rect">
            <a:avLst/>
          </a:prstGeom>
        </p:spPr>
      </p:pic>
      <p:pic>
        <p:nvPicPr>
          <p:cNvPr id="15" name="Picture 14">
            <a:extLst>
              <a:ext uri="{FF2B5EF4-FFF2-40B4-BE49-F238E27FC236}">
                <a16:creationId xmlns:a16="http://schemas.microsoft.com/office/drawing/2014/main" id="{0DF6D360-9572-A6E7-E682-991EB7EE5461}"/>
              </a:ext>
            </a:extLst>
          </p:cNvPr>
          <p:cNvPicPr/>
          <p:nvPr/>
        </p:nvPicPr>
        <p:blipFill>
          <a:blip r:embed="rId5"/>
          <a:stretch>
            <a:fillRect/>
          </a:stretch>
        </p:blipFill>
        <p:spPr>
          <a:xfrm>
            <a:off x="2057430" y="1291931"/>
            <a:ext cx="3333115" cy="3699631"/>
          </a:xfrm>
          <a:prstGeom prst="rect">
            <a:avLst/>
          </a:prstGeom>
        </p:spPr>
      </p:pic>
    </p:spTree>
    <p:extLst>
      <p:ext uri="{BB962C8B-B14F-4D97-AF65-F5344CB8AC3E}">
        <p14:creationId xmlns:p14="http://schemas.microsoft.com/office/powerpoint/2010/main" val="3774209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63"/>
          <p:cNvSpPr txBox="1">
            <a:spLocks noGrp="1"/>
          </p:cNvSpPr>
          <p:nvPr>
            <p:ph type="title"/>
          </p:nvPr>
        </p:nvSpPr>
        <p:spPr>
          <a:xfrm>
            <a:off x="2186665" y="2461881"/>
            <a:ext cx="477066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Requirement Resources</a:t>
            </a:r>
            <a:endParaRPr sz="3600" dirty="0"/>
          </a:p>
        </p:txBody>
      </p:sp>
      <p:sp>
        <p:nvSpPr>
          <p:cNvPr id="2655" name="Google Shape;2655;p63"/>
          <p:cNvSpPr txBox="1">
            <a:spLocks noGrp="1"/>
          </p:cNvSpPr>
          <p:nvPr>
            <p:ph type="title" idx="2"/>
          </p:nvPr>
        </p:nvSpPr>
        <p:spPr>
          <a:xfrm>
            <a:off x="3937550" y="848575"/>
            <a:ext cx="12690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557899573"/>
      </p:ext>
    </p:extLst>
  </p:cSld>
  <p:clrMapOvr>
    <a:masterClrMapping/>
  </p:clrMapOvr>
</p:sld>
</file>

<file path=ppt/theme/theme1.xml><?xml version="1.0" encoding="utf-8"?>
<a:theme xmlns:a="http://schemas.openxmlformats.org/drawingml/2006/main" name="Database Project Proposal X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901</Words>
  <Application>Microsoft Office PowerPoint</Application>
  <PresentationFormat>On-screen Show (16:9)</PresentationFormat>
  <Paragraphs>103</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Poppins</vt:lpstr>
      <vt:lpstr>DM Sans</vt:lpstr>
      <vt:lpstr>Arial</vt:lpstr>
      <vt:lpstr>Database Project Proposal XL by Slidesgo</vt:lpstr>
      <vt:lpstr>Database Project</vt:lpstr>
      <vt:lpstr>Table of contents</vt:lpstr>
      <vt:lpstr>Table of contents</vt:lpstr>
      <vt:lpstr>Problem Statement</vt:lpstr>
      <vt:lpstr>Problem Statement</vt:lpstr>
      <vt:lpstr>User Interface Wireframes</vt:lpstr>
      <vt:lpstr>PowerPoint Presentation</vt:lpstr>
      <vt:lpstr>PowerPoint Presentation</vt:lpstr>
      <vt:lpstr>Requirement Resources</vt:lpstr>
      <vt:lpstr>Requirement Resources</vt:lpstr>
      <vt:lpstr>Entity-Relationship Diagram</vt:lpstr>
      <vt:lpstr>PowerPoint Presentation</vt:lpstr>
      <vt:lpstr>Relational Mapping</vt:lpstr>
      <vt:lpstr>Relational Mapping</vt:lpstr>
      <vt:lpstr>Relational Mapping cont.</vt:lpstr>
      <vt:lpstr>Normalization Process</vt:lpstr>
      <vt:lpstr>Normalization (2NF)</vt:lpstr>
      <vt:lpstr>Normalization (3NF)</vt:lpstr>
      <vt:lpstr>Final Set of Relations</vt:lpstr>
      <vt:lpstr>Set of Relations</vt:lpstr>
      <vt:lpstr>Set of Relations cont.</vt:lpstr>
      <vt:lpstr>Set of Relations cont.</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dc:title>
  <cp:lastModifiedBy>01-134211-049</cp:lastModifiedBy>
  <cp:revision>35</cp:revision>
  <dcterms:modified xsi:type="dcterms:W3CDTF">2023-01-11T07:22:49Z</dcterms:modified>
</cp:coreProperties>
</file>